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Unique" charset="1" panose="00000000000000000000"/>
      <p:regular r:id="rId18"/>
    </p:embeddedFont>
    <p:embeddedFont>
      <p:font typeface="Vintii" charset="1" panose="02000500000000000000"/>
      <p:regular r:id="rId19"/>
    </p:embeddedFont>
    <p:embeddedFont>
      <p:font typeface="Marykate" charset="1" panose="000000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jpe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2.jpe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9.jpeg" Type="http://schemas.openxmlformats.org/officeDocument/2006/relationships/image"/><Relationship Id="rId8" Target="../media/image1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2.jpe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9.jpeg" Type="http://schemas.openxmlformats.org/officeDocument/2006/relationships/image"/><Relationship Id="rId8" Target="../media/image1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8.jpeg" Type="http://schemas.openxmlformats.org/officeDocument/2006/relationships/image"/><Relationship Id="rId4" Target="../media/image9.jpe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8.jpeg" Type="http://schemas.openxmlformats.org/officeDocument/2006/relationships/image"/><Relationship Id="rId4" Target="../media/image9.jpe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png" Type="http://schemas.openxmlformats.org/officeDocument/2006/relationships/image"/><Relationship Id="rId4" Target="../media/image9.jpe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png" Type="http://schemas.openxmlformats.org/officeDocument/2006/relationships/image"/><Relationship Id="rId4" Target="../media/image5.png" Type="http://schemas.openxmlformats.org/officeDocument/2006/relationships/image"/><Relationship Id="rId5" Target="../media/image9.jpe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2.jpe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9.jpeg" Type="http://schemas.openxmlformats.org/officeDocument/2006/relationships/image"/><Relationship Id="rId8"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2.jpe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9.jpeg" Type="http://schemas.openxmlformats.org/officeDocument/2006/relationships/image"/><Relationship Id="rId8"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2.jpe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9.jpeg" Type="http://schemas.openxmlformats.org/officeDocument/2006/relationships/image"/><Relationship Id="rId8"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EDE2"/>
        </a:solidFill>
      </p:bgPr>
    </p:bg>
    <p:spTree>
      <p:nvGrpSpPr>
        <p:cNvPr id="1" name=""/>
        <p:cNvGrpSpPr/>
        <p:nvPr/>
      </p:nvGrpSpPr>
      <p:grpSpPr>
        <a:xfrm>
          <a:off x="0" y="0"/>
          <a:ext cx="0" cy="0"/>
          <a:chOff x="0" y="0"/>
          <a:chExt cx="0" cy="0"/>
        </a:xfrm>
      </p:grpSpPr>
      <p:sp>
        <p:nvSpPr>
          <p:cNvPr name="Freeform 2" id="2"/>
          <p:cNvSpPr/>
          <p:nvPr/>
        </p:nvSpPr>
        <p:spPr>
          <a:xfrm flipH="false" flipV="false" rot="-5593216">
            <a:off x="-1049628" y="6066657"/>
            <a:ext cx="5312174" cy="6071055"/>
          </a:xfrm>
          <a:custGeom>
            <a:avLst/>
            <a:gdLst/>
            <a:ahLst/>
            <a:cxnLst/>
            <a:rect r="r" b="b" t="t" l="l"/>
            <a:pathLst>
              <a:path h="6071055" w="5312174">
                <a:moveTo>
                  <a:pt x="0" y="0"/>
                </a:moveTo>
                <a:lnTo>
                  <a:pt x="5312173" y="0"/>
                </a:lnTo>
                <a:lnTo>
                  <a:pt x="5312173" y="6071055"/>
                </a:lnTo>
                <a:lnTo>
                  <a:pt x="0" y="6071055"/>
                </a:lnTo>
                <a:lnTo>
                  <a:pt x="0" y="0"/>
                </a:lnTo>
                <a:close/>
              </a:path>
            </a:pathLst>
          </a:custGeom>
          <a:blipFill>
            <a:blip r:embed="rId2"/>
            <a:stretch>
              <a:fillRect l="0" t="0" r="0" b="0"/>
            </a:stretch>
          </a:blipFill>
        </p:spPr>
      </p:sp>
      <p:sp>
        <p:nvSpPr>
          <p:cNvPr name="Freeform 3" id="3"/>
          <p:cNvSpPr/>
          <p:nvPr/>
        </p:nvSpPr>
        <p:spPr>
          <a:xfrm flipH="false" flipV="false" rot="-5593216">
            <a:off x="14010667" y="-1791078"/>
            <a:ext cx="5312174" cy="6071055"/>
          </a:xfrm>
          <a:custGeom>
            <a:avLst/>
            <a:gdLst/>
            <a:ahLst/>
            <a:cxnLst/>
            <a:rect r="r" b="b" t="t" l="l"/>
            <a:pathLst>
              <a:path h="6071055" w="5312174">
                <a:moveTo>
                  <a:pt x="0" y="0"/>
                </a:moveTo>
                <a:lnTo>
                  <a:pt x="5312174" y="0"/>
                </a:lnTo>
                <a:lnTo>
                  <a:pt x="5312174" y="6071055"/>
                </a:lnTo>
                <a:lnTo>
                  <a:pt x="0" y="6071055"/>
                </a:lnTo>
                <a:lnTo>
                  <a:pt x="0" y="0"/>
                </a:lnTo>
                <a:close/>
              </a:path>
            </a:pathLst>
          </a:custGeom>
          <a:blipFill>
            <a:blip r:embed="rId2"/>
            <a:stretch>
              <a:fillRect l="0" t="0" r="0" b="0"/>
            </a:stretch>
          </a:blipFill>
        </p:spPr>
      </p:sp>
      <p:sp>
        <p:nvSpPr>
          <p:cNvPr name="Freeform 4" id="4"/>
          <p:cNvSpPr/>
          <p:nvPr/>
        </p:nvSpPr>
        <p:spPr>
          <a:xfrm flipH="false" flipV="false" rot="-8100000">
            <a:off x="15335691" y="2710682"/>
            <a:ext cx="2662126" cy="2747034"/>
          </a:xfrm>
          <a:custGeom>
            <a:avLst/>
            <a:gdLst/>
            <a:ahLst/>
            <a:cxnLst/>
            <a:rect r="r" b="b" t="t" l="l"/>
            <a:pathLst>
              <a:path h="2747034" w="2662126">
                <a:moveTo>
                  <a:pt x="0" y="0"/>
                </a:moveTo>
                <a:lnTo>
                  <a:pt x="2662126" y="0"/>
                </a:lnTo>
                <a:lnTo>
                  <a:pt x="2662126" y="2747034"/>
                </a:lnTo>
                <a:lnTo>
                  <a:pt x="0" y="27470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1764743">
            <a:off x="-3939419" y="-8123799"/>
            <a:ext cx="11652341" cy="11652341"/>
          </a:xfrm>
          <a:custGeom>
            <a:avLst/>
            <a:gdLst/>
            <a:ahLst/>
            <a:cxnLst/>
            <a:rect r="r" b="b" t="t" l="l"/>
            <a:pathLst>
              <a:path h="11652341" w="11652341">
                <a:moveTo>
                  <a:pt x="0" y="0"/>
                </a:moveTo>
                <a:lnTo>
                  <a:pt x="11652342" y="0"/>
                </a:lnTo>
                <a:lnTo>
                  <a:pt x="11652342" y="11652342"/>
                </a:lnTo>
                <a:lnTo>
                  <a:pt x="0" y="11652342"/>
                </a:lnTo>
                <a:lnTo>
                  <a:pt x="0" y="0"/>
                </a:lnTo>
                <a:close/>
              </a:path>
            </a:pathLst>
          </a:custGeom>
          <a:blipFill>
            <a:blip r:embed="rId5"/>
            <a:stretch>
              <a:fillRect l="0" t="0" r="0" b="0"/>
            </a:stretch>
          </a:blipFill>
        </p:spPr>
      </p:sp>
      <p:grpSp>
        <p:nvGrpSpPr>
          <p:cNvPr name="Group 6" id="6"/>
          <p:cNvGrpSpPr/>
          <p:nvPr/>
        </p:nvGrpSpPr>
        <p:grpSpPr>
          <a:xfrm rot="5400000">
            <a:off x="1886752" y="2171772"/>
            <a:ext cx="1420060" cy="1420060"/>
            <a:chOff x="0" y="0"/>
            <a:chExt cx="1893413" cy="1893413"/>
          </a:xfrm>
        </p:grpSpPr>
        <p:sp>
          <p:nvSpPr>
            <p:cNvPr name="Freeform 7" id="7"/>
            <p:cNvSpPr/>
            <p:nvPr/>
          </p:nvSpPr>
          <p:spPr>
            <a:xfrm flipH="false" flipV="false" rot="0">
              <a:off x="0" y="0"/>
              <a:ext cx="1893413" cy="1893413"/>
            </a:xfrm>
            <a:custGeom>
              <a:avLst/>
              <a:gdLst/>
              <a:ahLst/>
              <a:cxnLst/>
              <a:rect r="r" b="b" t="t" l="l"/>
              <a:pathLst>
                <a:path h="1893413" w="1893413">
                  <a:moveTo>
                    <a:pt x="0" y="0"/>
                  </a:moveTo>
                  <a:lnTo>
                    <a:pt x="1893413" y="0"/>
                  </a:lnTo>
                  <a:lnTo>
                    <a:pt x="1893413" y="1893413"/>
                  </a:lnTo>
                  <a:lnTo>
                    <a:pt x="0" y="1893413"/>
                  </a:lnTo>
                  <a:lnTo>
                    <a:pt x="0" y="0"/>
                  </a:lnTo>
                  <a:close/>
                </a:path>
              </a:pathLst>
            </a:custGeom>
            <a:blipFill>
              <a:blip r:embed="rId6"/>
              <a:stretch>
                <a:fillRect l="0" t="0" r="0" b="0"/>
              </a:stretch>
            </a:blipFill>
          </p:spPr>
        </p:sp>
        <p:grpSp>
          <p:nvGrpSpPr>
            <p:cNvPr name="Group 8" id="8"/>
            <p:cNvGrpSpPr/>
            <p:nvPr/>
          </p:nvGrpSpPr>
          <p:grpSpPr>
            <a:xfrm rot="0">
              <a:off x="839799" y="527514"/>
              <a:ext cx="213816" cy="21381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nvGrpSpPr>
            <p:cNvPr name="Group 11" id="11"/>
            <p:cNvGrpSpPr/>
            <p:nvPr/>
          </p:nvGrpSpPr>
          <p:grpSpPr>
            <a:xfrm rot="0">
              <a:off x="839799" y="1152084"/>
              <a:ext cx="213816" cy="21381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grpSp>
        <p:nvGrpSpPr>
          <p:cNvPr name="Group 14" id="14"/>
          <p:cNvGrpSpPr/>
          <p:nvPr/>
        </p:nvGrpSpPr>
        <p:grpSpPr>
          <a:xfrm rot="5400000">
            <a:off x="1840110" y="6695168"/>
            <a:ext cx="1420060" cy="1420060"/>
            <a:chOff x="0" y="0"/>
            <a:chExt cx="1893413" cy="1893413"/>
          </a:xfrm>
        </p:grpSpPr>
        <p:sp>
          <p:nvSpPr>
            <p:cNvPr name="Freeform 15" id="15"/>
            <p:cNvSpPr/>
            <p:nvPr/>
          </p:nvSpPr>
          <p:spPr>
            <a:xfrm flipH="false" flipV="false" rot="0">
              <a:off x="0" y="0"/>
              <a:ext cx="1893413" cy="1893413"/>
            </a:xfrm>
            <a:custGeom>
              <a:avLst/>
              <a:gdLst/>
              <a:ahLst/>
              <a:cxnLst/>
              <a:rect r="r" b="b" t="t" l="l"/>
              <a:pathLst>
                <a:path h="1893413" w="1893413">
                  <a:moveTo>
                    <a:pt x="0" y="0"/>
                  </a:moveTo>
                  <a:lnTo>
                    <a:pt x="1893413" y="0"/>
                  </a:lnTo>
                  <a:lnTo>
                    <a:pt x="1893413" y="1893413"/>
                  </a:lnTo>
                  <a:lnTo>
                    <a:pt x="0" y="1893413"/>
                  </a:lnTo>
                  <a:lnTo>
                    <a:pt x="0" y="0"/>
                  </a:lnTo>
                  <a:close/>
                </a:path>
              </a:pathLst>
            </a:custGeom>
            <a:blipFill>
              <a:blip r:embed="rId6"/>
              <a:stretch>
                <a:fillRect l="0" t="0" r="0" b="0"/>
              </a:stretch>
            </a:blipFill>
          </p:spPr>
        </p:sp>
        <p:grpSp>
          <p:nvGrpSpPr>
            <p:cNvPr name="Group 16" id="16"/>
            <p:cNvGrpSpPr/>
            <p:nvPr/>
          </p:nvGrpSpPr>
          <p:grpSpPr>
            <a:xfrm rot="0">
              <a:off x="839799" y="527514"/>
              <a:ext cx="213816" cy="21381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nvGrpSpPr>
            <p:cNvPr name="Group 19" id="19"/>
            <p:cNvGrpSpPr/>
            <p:nvPr/>
          </p:nvGrpSpPr>
          <p:grpSpPr>
            <a:xfrm rot="0">
              <a:off x="839799" y="1152084"/>
              <a:ext cx="213816" cy="21381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sp>
        <p:nvSpPr>
          <p:cNvPr name="Freeform 22" id="22"/>
          <p:cNvSpPr/>
          <p:nvPr/>
        </p:nvSpPr>
        <p:spPr>
          <a:xfrm flipH="false" flipV="false" rot="0">
            <a:off x="2347021" y="3858660"/>
            <a:ext cx="522843" cy="505732"/>
          </a:xfrm>
          <a:custGeom>
            <a:avLst/>
            <a:gdLst/>
            <a:ahLst/>
            <a:cxnLst/>
            <a:rect r="r" b="b" t="t" l="l"/>
            <a:pathLst>
              <a:path h="505732" w="522843">
                <a:moveTo>
                  <a:pt x="0" y="0"/>
                </a:moveTo>
                <a:lnTo>
                  <a:pt x="522843" y="0"/>
                </a:lnTo>
                <a:lnTo>
                  <a:pt x="522843" y="505732"/>
                </a:lnTo>
                <a:lnTo>
                  <a:pt x="0" y="5057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3" id="23"/>
          <p:cNvSpPr/>
          <p:nvPr/>
        </p:nvSpPr>
        <p:spPr>
          <a:xfrm flipH="false" flipV="false" rot="0">
            <a:off x="2347021" y="4544109"/>
            <a:ext cx="522843" cy="505732"/>
          </a:xfrm>
          <a:custGeom>
            <a:avLst/>
            <a:gdLst/>
            <a:ahLst/>
            <a:cxnLst/>
            <a:rect r="r" b="b" t="t" l="l"/>
            <a:pathLst>
              <a:path h="505732" w="522843">
                <a:moveTo>
                  <a:pt x="0" y="0"/>
                </a:moveTo>
                <a:lnTo>
                  <a:pt x="522843" y="0"/>
                </a:lnTo>
                <a:lnTo>
                  <a:pt x="522843" y="505732"/>
                </a:lnTo>
                <a:lnTo>
                  <a:pt x="0" y="5057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4" id="24"/>
          <p:cNvSpPr/>
          <p:nvPr/>
        </p:nvSpPr>
        <p:spPr>
          <a:xfrm flipH="false" flipV="false" rot="0">
            <a:off x="2347021" y="5229557"/>
            <a:ext cx="522843" cy="505732"/>
          </a:xfrm>
          <a:custGeom>
            <a:avLst/>
            <a:gdLst/>
            <a:ahLst/>
            <a:cxnLst/>
            <a:rect r="r" b="b" t="t" l="l"/>
            <a:pathLst>
              <a:path h="505732" w="522843">
                <a:moveTo>
                  <a:pt x="0" y="0"/>
                </a:moveTo>
                <a:lnTo>
                  <a:pt x="522843" y="0"/>
                </a:lnTo>
                <a:lnTo>
                  <a:pt x="522843" y="505732"/>
                </a:lnTo>
                <a:lnTo>
                  <a:pt x="0" y="5057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5" id="25"/>
          <p:cNvSpPr/>
          <p:nvPr/>
        </p:nvSpPr>
        <p:spPr>
          <a:xfrm flipH="false" flipV="false" rot="0">
            <a:off x="2347021" y="5915005"/>
            <a:ext cx="522843" cy="505732"/>
          </a:xfrm>
          <a:custGeom>
            <a:avLst/>
            <a:gdLst/>
            <a:ahLst/>
            <a:cxnLst/>
            <a:rect r="r" b="b" t="t" l="l"/>
            <a:pathLst>
              <a:path h="505732" w="522843">
                <a:moveTo>
                  <a:pt x="0" y="0"/>
                </a:moveTo>
                <a:lnTo>
                  <a:pt x="522843" y="0"/>
                </a:lnTo>
                <a:lnTo>
                  <a:pt x="522843" y="505732"/>
                </a:lnTo>
                <a:lnTo>
                  <a:pt x="0" y="5057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6" id="26"/>
          <p:cNvSpPr txBox="true"/>
          <p:nvPr/>
        </p:nvSpPr>
        <p:spPr>
          <a:xfrm rot="0">
            <a:off x="4096891" y="2757977"/>
            <a:ext cx="10094219" cy="3709518"/>
          </a:xfrm>
          <a:prstGeom prst="rect">
            <a:avLst/>
          </a:prstGeom>
        </p:spPr>
        <p:txBody>
          <a:bodyPr anchor="t" rtlCol="false" tIns="0" lIns="0" bIns="0" rIns="0">
            <a:spAutoFit/>
          </a:bodyPr>
          <a:lstStyle/>
          <a:p>
            <a:pPr algn="ctr">
              <a:lnSpc>
                <a:spcPts val="13571"/>
              </a:lnSpc>
            </a:pPr>
            <a:r>
              <a:rPr lang="en-US" sz="12338">
                <a:solidFill>
                  <a:srgbClr val="3A3E61"/>
                </a:solidFill>
                <a:latin typeface="Unique"/>
                <a:ea typeface="Unique"/>
                <a:cs typeface="Unique"/>
                <a:sym typeface="Unique"/>
              </a:rPr>
              <a:t>PRESENTASI DATA ANALITICS</a:t>
            </a:r>
          </a:p>
        </p:txBody>
      </p:sp>
      <p:sp>
        <p:nvSpPr>
          <p:cNvPr name="TextBox 27" id="27"/>
          <p:cNvSpPr txBox="true"/>
          <p:nvPr/>
        </p:nvSpPr>
        <p:spPr>
          <a:xfrm rot="0">
            <a:off x="4726371" y="7072210"/>
            <a:ext cx="8835257" cy="704076"/>
          </a:xfrm>
          <a:prstGeom prst="rect">
            <a:avLst/>
          </a:prstGeom>
        </p:spPr>
        <p:txBody>
          <a:bodyPr anchor="t" rtlCol="false" tIns="0" lIns="0" bIns="0" rIns="0">
            <a:spAutoFit/>
          </a:bodyPr>
          <a:lstStyle/>
          <a:p>
            <a:pPr algn="ctr">
              <a:lnSpc>
                <a:spcPts val="5406"/>
              </a:lnSpc>
            </a:pPr>
            <a:r>
              <a:rPr lang="en-US" sz="4914">
                <a:solidFill>
                  <a:srgbClr val="3A3E61"/>
                </a:solidFill>
                <a:latin typeface="Vintii"/>
                <a:ea typeface="Vintii"/>
                <a:cs typeface="Vintii"/>
                <a:sym typeface="Vintii"/>
              </a:rPr>
              <a:t>Disusun oleh Kelompok 28</a:t>
            </a:r>
          </a:p>
        </p:txBody>
      </p:sp>
      <p:sp>
        <p:nvSpPr>
          <p:cNvPr name="AutoShape 28" id="28"/>
          <p:cNvSpPr/>
          <p:nvPr/>
        </p:nvSpPr>
        <p:spPr>
          <a:xfrm flipV="true">
            <a:off x="15674602" y="0"/>
            <a:ext cx="2613398" cy="1028700"/>
          </a:xfrm>
          <a:prstGeom prst="line">
            <a:avLst/>
          </a:prstGeom>
          <a:ln cap="rnd" w="76200">
            <a:solidFill>
              <a:srgbClr val="9AA5DF"/>
            </a:solidFill>
            <a:prstDash val="sysDash"/>
            <a:headEnd type="none" len="sm" w="sm"/>
            <a:tailEnd type="none" len="sm" w="sm"/>
          </a:ln>
        </p:spPr>
      </p:sp>
      <p:sp>
        <p:nvSpPr>
          <p:cNvPr name="Freeform 29" id="29"/>
          <p:cNvSpPr/>
          <p:nvPr/>
        </p:nvSpPr>
        <p:spPr>
          <a:xfrm flipH="false" flipV="false" rot="-1764743">
            <a:off x="10343423" y="7749018"/>
            <a:ext cx="11652341" cy="11652341"/>
          </a:xfrm>
          <a:custGeom>
            <a:avLst/>
            <a:gdLst/>
            <a:ahLst/>
            <a:cxnLst/>
            <a:rect r="r" b="b" t="t" l="l"/>
            <a:pathLst>
              <a:path h="11652341" w="11652341">
                <a:moveTo>
                  <a:pt x="0" y="0"/>
                </a:moveTo>
                <a:lnTo>
                  <a:pt x="11652342" y="0"/>
                </a:lnTo>
                <a:lnTo>
                  <a:pt x="11652342" y="11652341"/>
                </a:lnTo>
                <a:lnTo>
                  <a:pt x="0" y="11652341"/>
                </a:lnTo>
                <a:lnTo>
                  <a:pt x="0" y="0"/>
                </a:lnTo>
                <a:close/>
              </a:path>
            </a:pathLst>
          </a:custGeom>
          <a:blipFill>
            <a:blip r:embed="rId5"/>
            <a:stretch>
              <a:fillRect l="0" t="0" r="0" b="0"/>
            </a:stretch>
          </a:blipFill>
        </p:spPr>
      </p:sp>
      <p:sp>
        <p:nvSpPr>
          <p:cNvPr name="AutoShape 30" id="30"/>
          <p:cNvSpPr/>
          <p:nvPr/>
        </p:nvSpPr>
        <p:spPr>
          <a:xfrm>
            <a:off x="15674602" y="9258300"/>
            <a:ext cx="2613398" cy="1028700"/>
          </a:xfrm>
          <a:prstGeom prst="line">
            <a:avLst/>
          </a:prstGeom>
          <a:ln cap="rnd" w="76200">
            <a:solidFill>
              <a:srgbClr val="9AA5DF"/>
            </a:solidFill>
            <a:prstDash val="sysDash"/>
            <a:headEnd type="none" len="sm" w="sm"/>
            <a:tailEnd type="none" len="sm" w="sm"/>
          </a:ln>
        </p:spPr>
      </p:sp>
      <p:sp>
        <p:nvSpPr>
          <p:cNvPr name="AutoShape 31" id="31"/>
          <p:cNvSpPr/>
          <p:nvPr/>
        </p:nvSpPr>
        <p:spPr>
          <a:xfrm flipH="true">
            <a:off x="0" y="9258300"/>
            <a:ext cx="2550140" cy="1028700"/>
          </a:xfrm>
          <a:prstGeom prst="line">
            <a:avLst/>
          </a:prstGeom>
          <a:ln cap="rnd" w="76200">
            <a:solidFill>
              <a:srgbClr val="9AA5DF"/>
            </a:solidFill>
            <a:prstDash val="sysDash"/>
            <a:headEnd type="none" len="sm" w="sm"/>
            <a:tailEnd type="none" len="sm" w="sm"/>
          </a:ln>
        </p:spPr>
      </p:sp>
      <p:sp>
        <p:nvSpPr>
          <p:cNvPr name="AutoShape 32" id="32"/>
          <p:cNvSpPr/>
          <p:nvPr/>
        </p:nvSpPr>
        <p:spPr>
          <a:xfrm flipH="true" flipV="true">
            <a:off x="0" y="0"/>
            <a:ext cx="2562741" cy="1064656"/>
          </a:xfrm>
          <a:prstGeom prst="line">
            <a:avLst/>
          </a:prstGeom>
          <a:ln cap="rnd" w="76200">
            <a:solidFill>
              <a:srgbClr val="9AA5DF"/>
            </a:solidFill>
            <a:prstDash val="sysDash"/>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1EDE2"/>
        </a:solidFill>
      </p:bgPr>
    </p:bg>
    <p:spTree>
      <p:nvGrpSpPr>
        <p:cNvPr id="1" name=""/>
        <p:cNvGrpSpPr/>
        <p:nvPr/>
      </p:nvGrpSpPr>
      <p:grpSpPr>
        <a:xfrm>
          <a:off x="0" y="0"/>
          <a:ext cx="0" cy="0"/>
          <a:chOff x="0" y="0"/>
          <a:chExt cx="0" cy="0"/>
        </a:xfrm>
      </p:grpSpPr>
      <p:sp>
        <p:nvSpPr>
          <p:cNvPr name="Freeform 2" id="2"/>
          <p:cNvSpPr/>
          <p:nvPr/>
        </p:nvSpPr>
        <p:spPr>
          <a:xfrm flipH="false" flipV="false" rot="0">
            <a:off x="-3086100" y="-2665609"/>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4401695" y="10287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0">
            <a:off x="685800" y="1028700"/>
            <a:ext cx="14988802" cy="8229600"/>
          </a:xfrm>
          <a:custGeom>
            <a:avLst/>
            <a:gdLst/>
            <a:ahLst/>
            <a:cxnLst/>
            <a:rect r="r" b="b" t="t" l="l"/>
            <a:pathLst>
              <a:path h="8229600" w="14988802">
                <a:moveTo>
                  <a:pt x="0" y="0"/>
                </a:moveTo>
                <a:lnTo>
                  <a:pt x="14988802" y="0"/>
                </a:lnTo>
                <a:lnTo>
                  <a:pt x="14988802" y="8229600"/>
                </a:lnTo>
                <a:lnTo>
                  <a:pt x="0" y="8229600"/>
                </a:lnTo>
                <a:lnTo>
                  <a:pt x="0" y="0"/>
                </a:lnTo>
                <a:close/>
              </a:path>
            </a:pathLst>
          </a:custGeom>
          <a:blipFill>
            <a:blip r:embed="rId3"/>
            <a:stretch>
              <a:fillRect l="0" t="0" r="0" b="-14060"/>
            </a:stretch>
          </a:blipFill>
        </p:spPr>
      </p:sp>
      <p:sp>
        <p:nvSpPr>
          <p:cNvPr name="AutoShape 5" id="5"/>
          <p:cNvSpPr/>
          <p:nvPr/>
        </p:nvSpPr>
        <p:spPr>
          <a:xfrm>
            <a:off x="886598" y="1244449"/>
            <a:ext cx="14432047" cy="0"/>
          </a:xfrm>
          <a:prstGeom prst="line">
            <a:avLst/>
          </a:prstGeom>
          <a:ln cap="rnd" w="76200">
            <a:solidFill>
              <a:srgbClr val="3A3E61"/>
            </a:solidFill>
            <a:prstDash val="sysDash"/>
            <a:headEnd type="none" len="sm" w="sm"/>
            <a:tailEnd type="none" len="sm" w="sm"/>
          </a:ln>
        </p:spPr>
      </p:sp>
      <p:grpSp>
        <p:nvGrpSpPr>
          <p:cNvPr name="Group 6" id="6"/>
          <p:cNvGrpSpPr/>
          <p:nvPr/>
        </p:nvGrpSpPr>
        <p:grpSpPr>
          <a:xfrm rot="5400000">
            <a:off x="16300589" y="2171772"/>
            <a:ext cx="1420060" cy="1420060"/>
            <a:chOff x="0" y="0"/>
            <a:chExt cx="1893413" cy="1893413"/>
          </a:xfrm>
        </p:grpSpPr>
        <p:sp>
          <p:nvSpPr>
            <p:cNvPr name="Freeform 7" id="7"/>
            <p:cNvSpPr/>
            <p:nvPr/>
          </p:nvSpPr>
          <p:spPr>
            <a:xfrm flipH="false" flipV="false" rot="0">
              <a:off x="0" y="0"/>
              <a:ext cx="1893413" cy="1893413"/>
            </a:xfrm>
            <a:custGeom>
              <a:avLst/>
              <a:gdLst/>
              <a:ahLst/>
              <a:cxnLst/>
              <a:rect r="r" b="b" t="t" l="l"/>
              <a:pathLst>
                <a:path h="1893413" w="1893413">
                  <a:moveTo>
                    <a:pt x="0" y="0"/>
                  </a:moveTo>
                  <a:lnTo>
                    <a:pt x="1893413" y="0"/>
                  </a:lnTo>
                  <a:lnTo>
                    <a:pt x="1893413" y="1893413"/>
                  </a:lnTo>
                  <a:lnTo>
                    <a:pt x="0" y="1893413"/>
                  </a:lnTo>
                  <a:lnTo>
                    <a:pt x="0" y="0"/>
                  </a:lnTo>
                  <a:close/>
                </a:path>
              </a:pathLst>
            </a:custGeom>
            <a:blipFill>
              <a:blip r:embed="rId4"/>
              <a:stretch>
                <a:fillRect l="0" t="0" r="0" b="0"/>
              </a:stretch>
            </a:blipFill>
          </p:spPr>
        </p:sp>
        <p:grpSp>
          <p:nvGrpSpPr>
            <p:cNvPr name="Group 8" id="8"/>
            <p:cNvGrpSpPr/>
            <p:nvPr/>
          </p:nvGrpSpPr>
          <p:grpSpPr>
            <a:xfrm rot="0">
              <a:off x="839799" y="527514"/>
              <a:ext cx="213816" cy="21381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nvGrpSpPr>
            <p:cNvPr name="Group 11" id="11"/>
            <p:cNvGrpSpPr/>
            <p:nvPr/>
          </p:nvGrpSpPr>
          <p:grpSpPr>
            <a:xfrm rot="0">
              <a:off x="839799" y="1152084"/>
              <a:ext cx="213816" cy="21381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grpSp>
        <p:nvGrpSpPr>
          <p:cNvPr name="Group 14" id="14"/>
          <p:cNvGrpSpPr/>
          <p:nvPr/>
        </p:nvGrpSpPr>
        <p:grpSpPr>
          <a:xfrm rot="5400000">
            <a:off x="16253947" y="6695168"/>
            <a:ext cx="1420060" cy="1420060"/>
            <a:chOff x="0" y="0"/>
            <a:chExt cx="1893413" cy="1893413"/>
          </a:xfrm>
        </p:grpSpPr>
        <p:sp>
          <p:nvSpPr>
            <p:cNvPr name="Freeform 15" id="15"/>
            <p:cNvSpPr/>
            <p:nvPr/>
          </p:nvSpPr>
          <p:spPr>
            <a:xfrm flipH="false" flipV="false" rot="0">
              <a:off x="0" y="0"/>
              <a:ext cx="1893413" cy="1893413"/>
            </a:xfrm>
            <a:custGeom>
              <a:avLst/>
              <a:gdLst/>
              <a:ahLst/>
              <a:cxnLst/>
              <a:rect r="r" b="b" t="t" l="l"/>
              <a:pathLst>
                <a:path h="1893413" w="1893413">
                  <a:moveTo>
                    <a:pt x="0" y="0"/>
                  </a:moveTo>
                  <a:lnTo>
                    <a:pt x="1893413" y="0"/>
                  </a:lnTo>
                  <a:lnTo>
                    <a:pt x="1893413" y="1893413"/>
                  </a:lnTo>
                  <a:lnTo>
                    <a:pt x="0" y="1893413"/>
                  </a:lnTo>
                  <a:lnTo>
                    <a:pt x="0" y="0"/>
                  </a:lnTo>
                  <a:close/>
                </a:path>
              </a:pathLst>
            </a:custGeom>
            <a:blipFill>
              <a:blip r:embed="rId4"/>
              <a:stretch>
                <a:fillRect l="0" t="0" r="0" b="0"/>
              </a:stretch>
            </a:blipFill>
          </p:spPr>
        </p:sp>
        <p:grpSp>
          <p:nvGrpSpPr>
            <p:cNvPr name="Group 16" id="16"/>
            <p:cNvGrpSpPr/>
            <p:nvPr/>
          </p:nvGrpSpPr>
          <p:grpSpPr>
            <a:xfrm rot="0">
              <a:off x="839799" y="527514"/>
              <a:ext cx="213816" cy="21381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nvGrpSpPr>
            <p:cNvPr name="Group 19" id="19"/>
            <p:cNvGrpSpPr/>
            <p:nvPr/>
          </p:nvGrpSpPr>
          <p:grpSpPr>
            <a:xfrm rot="0">
              <a:off x="839799" y="1152084"/>
              <a:ext cx="213816" cy="21381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sp>
        <p:nvSpPr>
          <p:cNvPr name="AutoShape 22" id="22"/>
          <p:cNvSpPr/>
          <p:nvPr/>
        </p:nvSpPr>
        <p:spPr>
          <a:xfrm>
            <a:off x="886598" y="9018076"/>
            <a:ext cx="14432047" cy="0"/>
          </a:xfrm>
          <a:prstGeom prst="line">
            <a:avLst/>
          </a:prstGeom>
          <a:ln cap="rnd" w="76200">
            <a:solidFill>
              <a:srgbClr val="3A3E61"/>
            </a:solidFill>
            <a:prstDash val="sysDash"/>
            <a:headEnd type="none" len="sm" w="sm"/>
            <a:tailEnd type="none" len="sm" w="sm"/>
          </a:ln>
        </p:spPr>
      </p:sp>
      <p:grpSp>
        <p:nvGrpSpPr>
          <p:cNvPr name="Group 23" id="23"/>
          <p:cNvGrpSpPr/>
          <p:nvPr/>
        </p:nvGrpSpPr>
        <p:grpSpPr>
          <a:xfrm rot="0">
            <a:off x="16725876" y="3858660"/>
            <a:ext cx="592806" cy="2562077"/>
            <a:chOff x="0" y="0"/>
            <a:chExt cx="790408" cy="3416102"/>
          </a:xfrm>
        </p:grpSpPr>
        <p:sp>
          <p:nvSpPr>
            <p:cNvPr name="Freeform 24" id="24"/>
            <p:cNvSpPr/>
            <p:nvPr/>
          </p:nvSpPr>
          <p:spPr>
            <a:xfrm flipH="false" flipV="false" rot="0">
              <a:off x="0" y="0"/>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5" id="25"/>
            <p:cNvSpPr/>
            <p:nvPr/>
          </p:nvSpPr>
          <p:spPr>
            <a:xfrm flipH="false" flipV="false" rot="0">
              <a:off x="31094" y="913931"/>
              <a:ext cx="697124" cy="674309"/>
            </a:xfrm>
            <a:custGeom>
              <a:avLst/>
              <a:gdLst/>
              <a:ahLst/>
              <a:cxnLst/>
              <a:rect r="r" b="b" t="t" l="l"/>
              <a:pathLst>
                <a:path h="674309" w="697124">
                  <a:moveTo>
                    <a:pt x="0" y="0"/>
                  </a:moveTo>
                  <a:lnTo>
                    <a:pt x="697125" y="0"/>
                  </a:lnTo>
                  <a:lnTo>
                    <a:pt x="697125" y="674309"/>
                  </a:lnTo>
                  <a:lnTo>
                    <a:pt x="0" y="6743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6" id="26"/>
            <p:cNvSpPr/>
            <p:nvPr/>
          </p:nvSpPr>
          <p:spPr>
            <a:xfrm flipH="false" flipV="false" rot="0">
              <a:off x="62189" y="1827862"/>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7" id="27"/>
            <p:cNvSpPr/>
            <p:nvPr/>
          </p:nvSpPr>
          <p:spPr>
            <a:xfrm flipH="false" flipV="false" rot="0">
              <a:off x="93283" y="2741793"/>
              <a:ext cx="697124" cy="674309"/>
            </a:xfrm>
            <a:custGeom>
              <a:avLst/>
              <a:gdLst/>
              <a:ahLst/>
              <a:cxnLst/>
              <a:rect r="r" b="b" t="t" l="l"/>
              <a:pathLst>
                <a:path h="674309" w="697124">
                  <a:moveTo>
                    <a:pt x="0" y="0"/>
                  </a:moveTo>
                  <a:lnTo>
                    <a:pt x="697125" y="0"/>
                  </a:lnTo>
                  <a:lnTo>
                    <a:pt x="697125" y="674309"/>
                  </a:lnTo>
                  <a:lnTo>
                    <a:pt x="0" y="6743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Freeform 28" id="28"/>
          <p:cNvSpPr/>
          <p:nvPr/>
        </p:nvSpPr>
        <p:spPr>
          <a:xfrm flipH="false" flipV="false" rot="-5400000">
            <a:off x="4485892" y="-2000313"/>
            <a:ext cx="7388617" cy="14287626"/>
          </a:xfrm>
          <a:custGeom>
            <a:avLst/>
            <a:gdLst/>
            <a:ahLst/>
            <a:cxnLst/>
            <a:rect r="r" b="b" t="t" l="l"/>
            <a:pathLst>
              <a:path h="14287626" w="7388617">
                <a:moveTo>
                  <a:pt x="0" y="0"/>
                </a:moveTo>
                <a:lnTo>
                  <a:pt x="7388617" y="0"/>
                </a:lnTo>
                <a:lnTo>
                  <a:pt x="7388617" y="14287626"/>
                </a:lnTo>
                <a:lnTo>
                  <a:pt x="0" y="14287626"/>
                </a:lnTo>
                <a:lnTo>
                  <a:pt x="0" y="0"/>
                </a:lnTo>
                <a:close/>
              </a:path>
            </a:pathLst>
          </a:custGeom>
          <a:blipFill>
            <a:blip r:embed="rId7"/>
            <a:stretch>
              <a:fillRect l="-14239" t="0" r="-12419" b="0"/>
            </a:stretch>
          </a:blipFill>
        </p:spPr>
      </p:sp>
      <p:grpSp>
        <p:nvGrpSpPr>
          <p:cNvPr name="Group 29" id="29"/>
          <p:cNvGrpSpPr/>
          <p:nvPr/>
        </p:nvGrpSpPr>
        <p:grpSpPr>
          <a:xfrm rot="0">
            <a:off x="1262388" y="1673902"/>
            <a:ext cx="13835626" cy="6939196"/>
            <a:chOff x="0" y="0"/>
            <a:chExt cx="3912147" cy="1962120"/>
          </a:xfrm>
        </p:grpSpPr>
        <p:sp>
          <p:nvSpPr>
            <p:cNvPr name="Freeform 30" id="30"/>
            <p:cNvSpPr/>
            <p:nvPr/>
          </p:nvSpPr>
          <p:spPr>
            <a:xfrm flipH="false" flipV="false" rot="0">
              <a:off x="0" y="0"/>
              <a:ext cx="3912147" cy="1962120"/>
            </a:xfrm>
            <a:custGeom>
              <a:avLst/>
              <a:gdLst/>
              <a:ahLst/>
              <a:cxnLst/>
              <a:rect r="r" b="b" t="t" l="l"/>
              <a:pathLst>
                <a:path h="1962120" w="3912147">
                  <a:moveTo>
                    <a:pt x="0" y="0"/>
                  </a:moveTo>
                  <a:lnTo>
                    <a:pt x="3912147" y="0"/>
                  </a:lnTo>
                  <a:lnTo>
                    <a:pt x="3912147" y="1962120"/>
                  </a:lnTo>
                  <a:lnTo>
                    <a:pt x="0" y="1962120"/>
                  </a:lnTo>
                  <a:close/>
                </a:path>
              </a:pathLst>
            </a:custGeom>
            <a:solidFill>
              <a:srgbClr val="FFFFFF">
                <a:alpha val="52941"/>
              </a:srgbClr>
            </a:solidFill>
          </p:spPr>
        </p:sp>
        <p:sp>
          <p:nvSpPr>
            <p:cNvPr name="TextBox 31" id="31"/>
            <p:cNvSpPr txBox="true"/>
            <p:nvPr/>
          </p:nvSpPr>
          <p:spPr>
            <a:xfrm>
              <a:off x="0" y="-47625"/>
              <a:ext cx="3912147" cy="2009745"/>
            </a:xfrm>
            <a:prstGeom prst="rect">
              <a:avLst/>
            </a:prstGeom>
          </p:spPr>
          <p:txBody>
            <a:bodyPr anchor="ctr" rtlCol="false" tIns="50800" lIns="50800" bIns="50800" rIns="50800"/>
            <a:lstStyle/>
            <a:p>
              <a:pPr algn="ctr">
                <a:lnSpc>
                  <a:spcPts val="2485"/>
                </a:lnSpc>
              </a:pPr>
              <a:r>
                <a:rPr lang="en-US" sz="1775">
                  <a:solidFill>
                    <a:srgbClr val="FFFFFF">
                      <a:alpha val="52941"/>
                    </a:srgbClr>
                  </a:solidFill>
                  <a:latin typeface="Marykate"/>
                  <a:ea typeface="Marykate"/>
                  <a:cs typeface="Marykate"/>
                  <a:sym typeface="Marykate"/>
                </a:rPr>
                <a:t> </a:t>
              </a:r>
            </a:p>
          </p:txBody>
        </p:sp>
      </p:grpSp>
      <p:sp>
        <p:nvSpPr>
          <p:cNvPr name="Freeform 32" id="32"/>
          <p:cNvSpPr/>
          <p:nvPr/>
        </p:nvSpPr>
        <p:spPr>
          <a:xfrm flipH="false" flipV="false" rot="0">
            <a:off x="1337649" y="2789510"/>
            <a:ext cx="12357747" cy="5823588"/>
          </a:xfrm>
          <a:custGeom>
            <a:avLst/>
            <a:gdLst/>
            <a:ahLst/>
            <a:cxnLst/>
            <a:rect r="r" b="b" t="t" l="l"/>
            <a:pathLst>
              <a:path h="5823588" w="12357747">
                <a:moveTo>
                  <a:pt x="0" y="0"/>
                </a:moveTo>
                <a:lnTo>
                  <a:pt x="12357746" y="0"/>
                </a:lnTo>
                <a:lnTo>
                  <a:pt x="12357746" y="5823588"/>
                </a:lnTo>
                <a:lnTo>
                  <a:pt x="0" y="5823588"/>
                </a:lnTo>
                <a:lnTo>
                  <a:pt x="0" y="0"/>
                </a:lnTo>
                <a:close/>
              </a:path>
            </a:pathLst>
          </a:custGeom>
          <a:blipFill>
            <a:blip r:embed="rId8"/>
            <a:stretch>
              <a:fillRect l="0" t="0" r="0" b="0"/>
            </a:stretch>
          </a:blipFill>
        </p:spPr>
      </p:sp>
      <p:sp>
        <p:nvSpPr>
          <p:cNvPr name="TextBox 33" id="33"/>
          <p:cNvSpPr txBox="true"/>
          <p:nvPr/>
        </p:nvSpPr>
        <p:spPr>
          <a:xfrm rot="0">
            <a:off x="1613611" y="1306528"/>
            <a:ext cx="12081784" cy="2106164"/>
          </a:xfrm>
          <a:prstGeom prst="rect">
            <a:avLst/>
          </a:prstGeom>
        </p:spPr>
        <p:txBody>
          <a:bodyPr anchor="t" rtlCol="false" tIns="0" lIns="0" bIns="0" rIns="0">
            <a:spAutoFit/>
          </a:bodyPr>
          <a:lstStyle/>
          <a:p>
            <a:pPr algn="l">
              <a:lnSpc>
                <a:spcPts val="5257"/>
              </a:lnSpc>
            </a:pPr>
            <a:r>
              <a:rPr lang="en-US" sz="4779">
                <a:solidFill>
                  <a:srgbClr val="3A3E61"/>
                </a:solidFill>
                <a:latin typeface="Unique"/>
                <a:ea typeface="Unique"/>
                <a:cs typeface="Unique"/>
                <a:sym typeface="Unique"/>
              </a:rPr>
              <a:t>Dashboard Analisis Hubungan antara Jumlah Pengguna dan Skor Pengguna</a:t>
            </a:r>
          </a:p>
          <a:p>
            <a:pPr algn="l">
              <a:lnSpc>
                <a:spcPts val="5257"/>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1EDE2"/>
        </a:solidFill>
      </p:bgPr>
    </p:bg>
    <p:spTree>
      <p:nvGrpSpPr>
        <p:cNvPr id="1" name=""/>
        <p:cNvGrpSpPr/>
        <p:nvPr/>
      </p:nvGrpSpPr>
      <p:grpSpPr>
        <a:xfrm>
          <a:off x="0" y="0"/>
          <a:ext cx="0" cy="0"/>
          <a:chOff x="0" y="0"/>
          <a:chExt cx="0" cy="0"/>
        </a:xfrm>
      </p:grpSpPr>
      <p:sp>
        <p:nvSpPr>
          <p:cNvPr name="Freeform 2" id="2"/>
          <p:cNvSpPr/>
          <p:nvPr/>
        </p:nvSpPr>
        <p:spPr>
          <a:xfrm flipH="false" flipV="false" rot="0">
            <a:off x="-3086100" y="-2665609"/>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4401695" y="10287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0">
            <a:off x="685800" y="1028700"/>
            <a:ext cx="14988802" cy="8229600"/>
          </a:xfrm>
          <a:custGeom>
            <a:avLst/>
            <a:gdLst/>
            <a:ahLst/>
            <a:cxnLst/>
            <a:rect r="r" b="b" t="t" l="l"/>
            <a:pathLst>
              <a:path h="8229600" w="14988802">
                <a:moveTo>
                  <a:pt x="0" y="0"/>
                </a:moveTo>
                <a:lnTo>
                  <a:pt x="14988802" y="0"/>
                </a:lnTo>
                <a:lnTo>
                  <a:pt x="14988802" y="8229600"/>
                </a:lnTo>
                <a:lnTo>
                  <a:pt x="0" y="8229600"/>
                </a:lnTo>
                <a:lnTo>
                  <a:pt x="0" y="0"/>
                </a:lnTo>
                <a:close/>
              </a:path>
            </a:pathLst>
          </a:custGeom>
          <a:blipFill>
            <a:blip r:embed="rId3"/>
            <a:stretch>
              <a:fillRect l="0" t="0" r="0" b="-14060"/>
            </a:stretch>
          </a:blipFill>
        </p:spPr>
      </p:sp>
      <p:sp>
        <p:nvSpPr>
          <p:cNvPr name="AutoShape 5" id="5"/>
          <p:cNvSpPr/>
          <p:nvPr/>
        </p:nvSpPr>
        <p:spPr>
          <a:xfrm>
            <a:off x="886598" y="1244449"/>
            <a:ext cx="14432047" cy="0"/>
          </a:xfrm>
          <a:prstGeom prst="line">
            <a:avLst/>
          </a:prstGeom>
          <a:ln cap="rnd" w="76200">
            <a:solidFill>
              <a:srgbClr val="3A3E61"/>
            </a:solidFill>
            <a:prstDash val="sysDash"/>
            <a:headEnd type="none" len="sm" w="sm"/>
            <a:tailEnd type="none" len="sm" w="sm"/>
          </a:ln>
        </p:spPr>
      </p:sp>
      <p:grpSp>
        <p:nvGrpSpPr>
          <p:cNvPr name="Group 6" id="6"/>
          <p:cNvGrpSpPr/>
          <p:nvPr/>
        </p:nvGrpSpPr>
        <p:grpSpPr>
          <a:xfrm rot="5400000">
            <a:off x="16300589" y="2171772"/>
            <a:ext cx="1420060" cy="1420060"/>
            <a:chOff x="0" y="0"/>
            <a:chExt cx="1893413" cy="1893413"/>
          </a:xfrm>
        </p:grpSpPr>
        <p:sp>
          <p:nvSpPr>
            <p:cNvPr name="Freeform 7" id="7"/>
            <p:cNvSpPr/>
            <p:nvPr/>
          </p:nvSpPr>
          <p:spPr>
            <a:xfrm flipH="false" flipV="false" rot="0">
              <a:off x="0" y="0"/>
              <a:ext cx="1893413" cy="1893413"/>
            </a:xfrm>
            <a:custGeom>
              <a:avLst/>
              <a:gdLst/>
              <a:ahLst/>
              <a:cxnLst/>
              <a:rect r="r" b="b" t="t" l="l"/>
              <a:pathLst>
                <a:path h="1893413" w="1893413">
                  <a:moveTo>
                    <a:pt x="0" y="0"/>
                  </a:moveTo>
                  <a:lnTo>
                    <a:pt x="1893413" y="0"/>
                  </a:lnTo>
                  <a:lnTo>
                    <a:pt x="1893413" y="1893413"/>
                  </a:lnTo>
                  <a:lnTo>
                    <a:pt x="0" y="1893413"/>
                  </a:lnTo>
                  <a:lnTo>
                    <a:pt x="0" y="0"/>
                  </a:lnTo>
                  <a:close/>
                </a:path>
              </a:pathLst>
            </a:custGeom>
            <a:blipFill>
              <a:blip r:embed="rId4"/>
              <a:stretch>
                <a:fillRect l="0" t="0" r="0" b="0"/>
              </a:stretch>
            </a:blipFill>
          </p:spPr>
        </p:sp>
        <p:grpSp>
          <p:nvGrpSpPr>
            <p:cNvPr name="Group 8" id="8"/>
            <p:cNvGrpSpPr/>
            <p:nvPr/>
          </p:nvGrpSpPr>
          <p:grpSpPr>
            <a:xfrm rot="0">
              <a:off x="839799" y="527514"/>
              <a:ext cx="213816" cy="21381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nvGrpSpPr>
            <p:cNvPr name="Group 11" id="11"/>
            <p:cNvGrpSpPr/>
            <p:nvPr/>
          </p:nvGrpSpPr>
          <p:grpSpPr>
            <a:xfrm rot="0">
              <a:off x="839799" y="1152084"/>
              <a:ext cx="213816" cy="21381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grpSp>
        <p:nvGrpSpPr>
          <p:cNvPr name="Group 14" id="14"/>
          <p:cNvGrpSpPr/>
          <p:nvPr/>
        </p:nvGrpSpPr>
        <p:grpSpPr>
          <a:xfrm rot="5400000">
            <a:off x="16253947" y="6695168"/>
            <a:ext cx="1420060" cy="1420060"/>
            <a:chOff x="0" y="0"/>
            <a:chExt cx="1893413" cy="1893413"/>
          </a:xfrm>
        </p:grpSpPr>
        <p:sp>
          <p:nvSpPr>
            <p:cNvPr name="Freeform 15" id="15"/>
            <p:cNvSpPr/>
            <p:nvPr/>
          </p:nvSpPr>
          <p:spPr>
            <a:xfrm flipH="false" flipV="false" rot="0">
              <a:off x="0" y="0"/>
              <a:ext cx="1893413" cy="1893413"/>
            </a:xfrm>
            <a:custGeom>
              <a:avLst/>
              <a:gdLst/>
              <a:ahLst/>
              <a:cxnLst/>
              <a:rect r="r" b="b" t="t" l="l"/>
              <a:pathLst>
                <a:path h="1893413" w="1893413">
                  <a:moveTo>
                    <a:pt x="0" y="0"/>
                  </a:moveTo>
                  <a:lnTo>
                    <a:pt x="1893413" y="0"/>
                  </a:lnTo>
                  <a:lnTo>
                    <a:pt x="1893413" y="1893413"/>
                  </a:lnTo>
                  <a:lnTo>
                    <a:pt x="0" y="1893413"/>
                  </a:lnTo>
                  <a:lnTo>
                    <a:pt x="0" y="0"/>
                  </a:lnTo>
                  <a:close/>
                </a:path>
              </a:pathLst>
            </a:custGeom>
            <a:blipFill>
              <a:blip r:embed="rId4"/>
              <a:stretch>
                <a:fillRect l="0" t="0" r="0" b="0"/>
              </a:stretch>
            </a:blipFill>
          </p:spPr>
        </p:sp>
        <p:grpSp>
          <p:nvGrpSpPr>
            <p:cNvPr name="Group 16" id="16"/>
            <p:cNvGrpSpPr/>
            <p:nvPr/>
          </p:nvGrpSpPr>
          <p:grpSpPr>
            <a:xfrm rot="0">
              <a:off x="839799" y="527514"/>
              <a:ext cx="213816" cy="21381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nvGrpSpPr>
            <p:cNvPr name="Group 19" id="19"/>
            <p:cNvGrpSpPr/>
            <p:nvPr/>
          </p:nvGrpSpPr>
          <p:grpSpPr>
            <a:xfrm rot="0">
              <a:off x="839799" y="1152084"/>
              <a:ext cx="213816" cy="21381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sp>
        <p:nvSpPr>
          <p:cNvPr name="AutoShape 22" id="22"/>
          <p:cNvSpPr/>
          <p:nvPr/>
        </p:nvSpPr>
        <p:spPr>
          <a:xfrm>
            <a:off x="886598" y="9018076"/>
            <a:ext cx="14432047" cy="0"/>
          </a:xfrm>
          <a:prstGeom prst="line">
            <a:avLst/>
          </a:prstGeom>
          <a:ln cap="rnd" w="76200">
            <a:solidFill>
              <a:srgbClr val="3A3E61"/>
            </a:solidFill>
            <a:prstDash val="sysDash"/>
            <a:headEnd type="none" len="sm" w="sm"/>
            <a:tailEnd type="none" len="sm" w="sm"/>
          </a:ln>
        </p:spPr>
      </p:sp>
      <p:grpSp>
        <p:nvGrpSpPr>
          <p:cNvPr name="Group 23" id="23"/>
          <p:cNvGrpSpPr/>
          <p:nvPr/>
        </p:nvGrpSpPr>
        <p:grpSpPr>
          <a:xfrm rot="0">
            <a:off x="16725876" y="3858660"/>
            <a:ext cx="592806" cy="2562077"/>
            <a:chOff x="0" y="0"/>
            <a:chExt cx="790408" cy="3416102"/>
          </a:xfrm>
        </p:grpSpPr>
        <p:sp>
          <p:nvSpPr>
            <p:cNvPr name="Freeform 24" id="24"/>
            <p:cNvSpPr/>
            <p:nvPr/>
          </p:nvSpPr>
          <p:spPr>
            <a:xfrm flipH="false" flipV="false" rot="0">
              <a:off x="0" y="0"/>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5" id="25"/>
            <p:cNvSpPr/>
            <p:nvPr/>
          </p:nvSpPr>
          <p:spPr>
            <a:xfrm flipH="false" flipV="false" rot="0">
              <a:off x="31094" y="913931"/>
              <a:ext cx="697124" cy="674309"/>
            </a:xfrm>
            <a:custGeom>
              <a:avLst/>
              <a:gdLst/>
              <a:ahLst/>
              <a:cxnLst/>
              <a:rect r="r" b="b" t="t" l="l"/>
              <a:pathLst>
                <a:path h="674309" w="697124">
                  <a:moveTo>
                    <a:pt x="0" y="0"/>
                  </a:moveTo>
                  <a:lnTo>
                    <a:pt x="697125" y="0"/>
                  </a:lnTo>
                  <a:lnTo>
                    <a:pt x="697125" y="674309"/>
                  </a:lnTo>
                  <a:lnTo>
                    <a:pt x="0" y="6743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6" id="26"/>
            <p:cNvSpPr/>
            <p:nvPr/>
          </p:nvSpPr>
          <p:spPr>
            <a:xfrm flipH="false" flipV="false" rot="0">
              <a:off x="62189" y="1827862"/>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7" id="27"/>
            <p:cNvSpPr/>
            <p:nvPr/>
          </p:nvSpPr>
          <p:spPr>
            <a:xfrm flipH="false" flipV="false" rot="0">
              <a:off x="93283" y="2741793"/>
              <a:ext cx="697124" cy="674309"/>
            </a:xfrm>
            <a:custGeom>
              <a:avLst/>
              <a:gdLst/>
              <a:ahLst/>
              <a:cxnLst/>
              <a:rect r="r" b="b" t="t" l="l"/>
              <a:pathLst>
                <a:path h="674309" w="697124">
                  <a:moveTo>
                    <a:pt x="0" y="0"/>
                  </a:moveTo>
                  <a:lnTo>
                    <a:pt x="697125" y="0"/>
                  </a:lnTo>
                  <a:lnTo>
                    <a:pt x="697125" y="674309"/>
                  </a:lnTo>
                  <a:lnTo>
                    <a:pt x="0" y="6743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Freeform 28" id="28"/>
          <p:cNvSpPr/>
          <p:nvPr/>
        </p:nvSpPr>
        <p:spPr>
          <a:xfrm flipH="false" flipV="false" rot="-5400000">
            <a:off x="4485892" y="-2000313"/>
            <a:ext cx="7388617" cy="14287626"/>
          </a:xfrm>
          <a:custGeom>
            <a:avLst/>
            <a:gdLst/>
            <a:ahLst/>
            <a:cxnLst/>
            <a:rect r="r" b="b" t="t" l="l"/>
            <a:pathLst>
              <a:path h="14287626" w="7388617">
                <a:moveTo>
                  <a:pt x="0" y="0"/>
                </a:moveTo>
                <a:lnTo>
                  <a:pt x="7388617" y="0"/>
                </a:lnTo>
                <a:lnTo>
                  <a:pt x="7388617" y="14287626"/>
                </a:lnTo>
                <a:lnTo>
                  <a:pt x="0" y="14287626"/>
                </a:lnTo>
                <a:lnTo>
                  <a:pt x="0" y="0"/>
                </a:lnTo>
                <a:close/>
              </a:path>
            </a:pathLst>
          </a:custGeom>
          <a:blipFill>
            <a:blip r:embed="rId7"/>
            <a:stretch>
              <a:fillRect l="-14239" t="0" r="-12419" b="0"/>
            </a:stretch>
          </a:blipFill>
        </p:spPr>
      </p:sp>
      <p:grpSp>
        <p:nvGrpSpPr>
          <p:cNvPr name="Group 29" id="29"/>
          <p:cNvGrpSpPr/>
          <p:nvPr/>
        </p:nvGrpSpPr>
        <p:grpSpPr>
          <a:xfrm rot="0">
            <a:off x="1262388" y="1673902"/>
            <a:ext cx="13835626" cy="6939196"/>
            <a:chOff x="0" y="0"/>
            <a:chExt cx="3912147" cy="1962120"/>
          </a:xfrm>
        </p:grpSpPr>
        <p:sp>
          <p:nvSpPr>
            <p:cNvPr name="Freeform 30" id="30"/>
            <p:cNvSpPr/>
            <p:nvPr/>
          </p:nvSpPr>
          <p:spPr>
            <a:xfrm flipH="false" flipV="false" rot="0">
              <a:off x="0" y="0"/>
              <a:ext cx="3912147" cy="1962120"/>
            </a:xfrm>
            <a:custGeom>
              <a:avLst/>
              <a:gdLst/>
              <a:ahLst/>
              <a:cxnLst/>
              <a:rect r="r" b="b" t="t" l="l"/>
              <a:pathLst>
                <a:path h="1962120" w="3912147">
                  <a:moveTo>
                    <a:pt x="0" y="0"/>
                  </a:moveTo>
                  <a:lnTo>
                    <a:pt x="3912147" y="0"/>
                  </a:lnTo>
                  <a:lnTo>
                    <a:pt x="3912147" y="1962120"/>
                  </a:lnTo>
                  <a:lnTo>
                    <a:pt x="0" y="1962120"/>
                  </a:lnTo>
                  <a:close/>
                </a:path>
              </a:pathLst>
            </a:custGeom>
            <a:solidFill>
              <a:srgbClr val="FFFFFF">
                <a:alpha val="52941"/>
              </a:srgbClr>
            </a:solidFill>
          </p:spPr>
        </p:sp>
        <p:sp>
          <p:nvSpPr>
            <p:cNvPr name="TextBox 31" id="31"/>
            <p:cNvSpPr txBox="true"/>
            <p:nvPr/>
          </p:nvSpPr>
          <p:spPr>
            <a:xfrm>
              <a:off x="0" y="-47625"/>
              <a:ext cx="3912147" cy="2009745"/>
            </a:xfrm>
            <a:prstGeom prst="rect">
              <a:avLst/>
            </a:prstGeom>
          </p:spPr>
          <p:txBody>
            <a:bodyPr anchor="ctr" rtlCol="false" tIns="50800" lIns="50800" bIns="50800" rIns="50800"/>
            <a:lstStyle/>
            <a:p>
              <a:pPr algn="ctr">
                <a:lnSpc>
                  <a:spcPts val="2485"/>
                </a:lnSpc>
              </a:pPr>
              <a:r>
                <a:rPr lang="en-US" sz="1775">
                  <a:solidFill>
                    <a:srgbClr val="FFFFFF">
                      <a:alpha val="52941"/>
                    </a:srgbClr>
                  </a:solidFill>
                  <a:latin typeface="Marykate"/>
                  <a:ea typeface="Marykate"/>
                  <a:cs typeface="Marykate"/>
                  <a:sym typeface="Marykate"/>
                </a:rPr>
                <a:t> </a:t>
              </a:r>
            </a:p>
          </p:txBody>
        </p:sp>
      </p:grpSp>
      <p:sp>
        <p:nvSpPr>
          <p:cNvPr name="Freeform 32" id="32"/>
          <p:cNvSpPr/>
          <p:nvPr/>
        </p:nvSpPr>
        <p:spPr>
          <a:xfrm flipH="false" flipV="false" rot="0">
            <a:off x="1262388" y="2871011"/>
            <a:ext cx="13835626" cy="5534250"/>
          </a:xfrm>
          <a:custGeom>
            <a:avLst/>
            <a:gdLst/>
            <a:ahLst/>
            <a:cxnLst/>
            <a:rect r="r" b="b" t="t" l="l"/>
            <a:pathLst>
              <a:path h="5534250" w="13835626">
                <a:moveTo>
                  <a:pt x="0" y="0"/>
                </a:moveTo>
                <a:lnTo>
                  <a:pt x="13835626" y="0"/>
                </a:lnTo>
                <a:lnTo>
                  <a:pt x="13835626" y="5534250"/>
                </a:lnTo>
                <a:lnTo>
                  <a:pt x="0" y="5534250"/>
                </a:lnTo>
                <a:lnTo>
                  <a:pt x="0" y="0"/>
                </a:lnTo>
                <a:close/>
              </a:path>
            </a:pathLst>
          </a:custGeom>
          <a:blipFill>
            <a:blip r:embed="rId8"/>
            <a:stretch>
              <a:fillRect l="0" t="0" r="0" b="0"/>
            </a:stretch>
          </a:blipFill>
        </p:spPr>
      </p:sp>
      <p:sp>
        <p:nvSpPr>
          <p:cNvPr name="TextBox 33" id="33"/>
          <p:cNvSpPr txBox="true"/>
          <p:nvPr/>
        </p:nvSpPr>
        <p:spPr>
          <a:xfrm rot="0">
            <a:off x="1613611" y="1306528"/>
            <a:ext cx="12081784" cy="2106164"/>
          </a:xfrm>
          <a:prstGeom prst="rect">
            <a:avLst/>
          </a:prstGeom>
        </p:spPr>
        <p:txBody>
          <a:bodyPr anchor="t" rtlCol="false" tIns="0" lIns="0" bIns="0" rIns="0">
            <a:spAutoFit/>
          </a:bodyPr>
          <a:lstStyle/>
          <a:p>
            <a:pPr algn="l">
              <a:lnSpc>
                <a:spcPts val="5257"/>
              </a:lnSpc>
            </a:pPr>
            <a:r>
              <a:rPr lang="en-US" sz="4779">
                <a:solidFill>
                  <a:srgbClr val="3A3E61"/>
                </a:solidFill>
                <a:latin typeface="Unique"/>
                <a:ea typeface="Unique"/>
                <a:cs typeface="Unique"/>
                <a:sym typeface="Unique"/>
              </a:rPr>
              <a:t>Dashboard Analisis Hubungan antara Jumlah Pengguna dan Skor Pengguna</a:t>
            </a:r>
          </a:p>
          <a:p>
            <a:pPr algn="l">
              <a:lnSpc>
                <a:spcPts val="5257"/>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1EDE2"/>
        </a:solidFill>
      </p:bgPr>
    </p:bg>
    <p:spTree>
      <p:nvGrpSpPr>
        <p:cNvPr id="1" name=""/>
        <p:cNvGrpSpPr/>
        <p:nvPr/>
      </p:nvGrpSpPr>
      <p:grpSpPr>
        <a:xfrm>
          <a:off x="0" y="0"/>
          <a:ext cx="0" cy="0"/>
          <a:chOff x="0" y="0"/>
          <a:chExt cx="0" cy="0"/>
        </a:xfrm>
      </p:grpSpPr>
      <p:sp>
        <p:nvSpPr>
          <p:cNvPr name="Freeform 2" id="2"/>
          <p:cNvSpPr/>
          <p:nvPr/>
        </p:nvSpPr>
        <p:spPr>
          <a:xfrm flipH="false" flipV="false" rot="0">
            <a:off x="-4478740" y="34826"/>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5593216">
            <a:off x="-1049628" y="6066657"/>
            <a:ext cx="5312174" cy="6071055"/>
          </a:xfrm>
          <a:custGeom>
            <a:avLst/>
            <a:gdLst/>
            <a:ahLst/>
            <a:cxnLst/>
            <a:rect r="r" b="b" t="t" l="l"/>
            <a:pathLst>
              <a:path h="6071055" w="5312174">
                <a:moveTo>
                  <a:pt x="0" y="0"/>
                </a:moveTo>
                <a:lnTo>
                  <a:pt x="5312173" y="0"/>
                </a:lnTo>
                <a:lnTo>
                  <a:pt x="5312173" y="6071055"/>
                </a:lnTo>
                <a:lnTo>
                  <a:pt x="0" y="6071055"/>
                </a:lnTo>
                <a:lnTo>
                  <a:pt x="0" y="0"/>
                </a:lnTo>
                <a:close/>
              </a:path>
            </a:pathLst>
          </a:custGeom>
          <a:blipFill>
            <a:blip r:embed="rId3"/>
            <a:stretch>
              <a:fillRect l="0" t="0" r="0" b="0"/>
            </a:stretch>
          </a:blipFill>
        </p:spPr>
      </p:sp>
      <p:sp>
        <p:nvSpPr>
          <p:cNvPr name="Freeform 4" id="4"/>
          <p:cNvSpPr/>
          <p:nvPr/>
        </p:nvSpPr>
        <p:spPr>
          <a:xfrm flipH="false" flipV="false" rot="0">
            <a:off x="14173200" y="2839721"/>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5593216">
            <a:off x="14010667" y="-1791078"/>
            <a:ext cx="5312174" cy="6071055"/>
          </a:xfrm>
          <a:custGeom>
            <a:avLst/>
            <a:gdLst/>
            <a:ahLst/>
            <a:cxnLst/>
            <a:rect r="r" b="b" t="t" l="l"/>
            <a:pathLst>
              <a:path h="6071055" w="5312174">
                <a:moveTo>
                  <a:pt x="0" y="0"/>
                </a:moveTo>
                <a:lnTo>
                  <a:pt x="5312174" y="0"/>
                </a:lnTo>
                <a:lnTo>
                  <a:pt x="5312174" y="6071055"/>
                </a:lnTo>
                <a:lnTo>
                  <a:pt x="0" y="6071055"/>
                </a:lnTo>
                <a:lnTo>
                  <a:pt x="0" y="0"/>
                </a:lnTo>
                <a:close/>
              </a:path>
            </a:pathLst>
          </a:custGeom>
          <a:blipFill>
            <a:blip r:embed="rId3"/>
            <a:stretch>
              <a:fillRect l="0" t="0" r="0" b="0"/>
            </a:stretch>
          </a:blipFill>
        </p:spPr>
      </p:sp>
      <p:grpSp>
        <p:nvGrpSpPr>
          <p:cNvPr name="Group 6" id="6"/>
          <p:cNvGrpSpPr/>
          <p:nvPr/>
        </p:nvGrpSpPr>
        <p:grpSpPr>
          <a:xfrm rot="0">
            <a:off x="711705" y="651325"/>
            <a:ext cx="16864590" cy="8984349"/>
            <a:chOff x="0" y="0"/>
            <a:chExt cx="4441703" cy="2366248"/>
          </a:xfrm>
        </p:grpSpPr>
        <p:sp>
          <p:nvSpPr>
            <p:cNvPr name="Freeform 7" id="7"/>
            <p:cNvSpPr/>
            <p:nvPr/>
          </p:nvSpPr>
          <p:spPr>
            <a:xfrm flipH="false" flipV="false" rot="0">
              <a:off x="0" y="0"/>
              <a:ext cx="4441703" cy="2366248"/>
            </a:xfrm>
            <a:custGeom>
              <a:avLst/>
              <a:gdLst/>
              <a:ahLst/>
              <a:cxnLst/>
              <a:rect r="r" b="b" t="t" l="l"/>
              <a:pathLst>
                <a:path h="2366248" w="4441703">
                  <a:moveTo>
                    <a:pt x="23412" y="0"/>
                  </a:moveTo>
                  <a:lnTo>
                    <a:pt x="4418290" y="0"/>
                  </a:lnTo>
                  <a:cubicBezTo>
                    <a:pt x="4424500" y="0"/>
                    <a:pt x="4430455" y="2467"/>
                    <a:pt x="4434845" y="6857"/>
                  </a:cubicBezTo>
                  <a:cubicBezTo>
                    <a:pt x="4439236" y="11248"/>
                    <a:pt x="4441703" y="17203"/>
                    <a:pt x="4441703" y="23412"/>
                  </a:cubicBezTo>
                  <a:lnTo>
                    <a:pt x="4441703" y="2342836"/>
                  </a:lnTo>
                  <a:cubicBezTo>
                    <a:pt x="4441703" y="2355766"/>
                    <a:pt x="4431221" y="2366248"/>
                    <a:pt x="4418290" y="2366248"/>
                  </a:cubicBezTo>
                  <a:lnTo>
                    <a:pt x="23412" y="2366248"/>
                  </a:lnTo>
                  <a:cubicBezTo>
                    <a:pt x="17203" y="2366248"/>
                    <a:pt x="11248" y="2363782"/>
                    <a:pt x="6857" y="2359391"/>
                  </a:cubicBezTo>
                  <a:cubicBezTo>
                    <a:pt x="2467" y="2355000"/>
                    <a:pt x="0" y="2349045"/>
                    <a:pt x="0" y="2342836"/>
                  </a:cubicBezTo>
                  <a:lnTo>
                    <a:pt x="0" y="23412"/>
                  </a:lnTo>
                  <a:cubicBezTo>
                    <a:pt x="0" y="10482"/>
                    <a:pt x="10482" y="0"/>
                    <a:pt x="23412" y="0"/>
                  </a:cubicBezTo>
                  <a:close/>
                </a:path>
              </a:pathLst>
            </a:custGeom>
            <a:solidFill>
              <a:srgbClr val="000000">
                <a:alpha val="0"/>
              </a:srgbClr>
            </a:solidFill>
            <a:ln w="66675" cap="rnd">
              <a:solidFill>
                <a:srgbClr val="9AA5DF"/>
              </a:solidFill>
              <a:prstDash val="dash"/>
              <a:round/>
            </a:ln>
          </p:spPr>
        </p:sp>
        <p:sp>
          <p:nvSpPr>
            <p:cNvPr name="TextBox 8" id="8"/>
            <p:cNvSpPr txBox="true"/>
            <p:nvPr/>
          </p:nvSpPr>
          <p:spPr>
            <a:xfrm>
              <a:off x="0" y="-47625"/>
              <a:ext cx="4441703" cy="2413873"/>
            </a:xfrm>
            <a:prstGeom prst="rect">
              <a:avLst/>
            </a:prstGeom>
          </p:spPr>
          <p:txBody>
            <a:bodyPr anchor="ctr" rtlCol="false" tIns="50800" lIns="50800" bIns="50800" rIns="50800"/>
            <a:lstStyle/>
            <a:p>
              <a:pPr algn="ctr">
                <a:lnSpc>
                  <a:spcPts val="2485"/>
                </a:lnSpc>
              </a:pPr>
            </a:p>
          </p:txBody>
        </p:sp>
      </p:grpSp>
      <p:sp>
        <p:nvSpPr>
          <p:cNvPr name="Freeform 9" id="9"/>
          <p:cNvSpPr/>
          <p:nvPr/>
        </p:nvSpPr>
        <p:spPr>
          <a:xfrm flipH="false" flipV="false" rot="5400000">
            <a:off x="15839240" y="2209872"/>
            <a:ext cx="1420060" cy="1420060"/>
          </a:xfrm>
          <a:custGeom>
            <a:avLst/>
            <a:gdLst/>
            <a:ahLst/>
            <a:cxnLst/>
            <a:rect r="r" b="b" t="t" l="l"/>
            <a:pathLst>
              <a:path h="1420060" w="1420060">
                <a:moveTo>
                  <a:pt x="0" y="0"/>
                </a:moveTo>
                <a:lnTo>
                  <a:pt x="1420060" y="0"/>
                </a:lnTo>
                <a:lnTo>
                  <a:pt x="1420060" y="1420060"/>
                </a:lnTo>
                <a:lnTo>
                  <a:pt x="0" y="1420060"/>
                </a:lnTo>
                <a:lnTo>
                  <a:pt x="0" y="0"/>
                </a:lnTo>
                <a:close/>
              </a:path>
            </a:pathLst>
          </a:custGeom>
          <a:blipFill>
            <a:blip r:embed="rId4"/>
            <a:stretch>
              <a:fillRect l="0" t="0" r="0" b="0"/>
            </a:stretch>
          </a:blipFill>
        </p:spPr>
      </p:sp>
      <p:grpSp>
        <p:nvGrpSpPr>
          <p:cNvPr name="Group 10" id="10"/>
          <p:cNvGrpSpPr/>
          <p:nvPr/>
        </p:nvGrpSpPr>
        <p:grpSpPr>
          <a:xfrm rot="5400000">
            <a:off x="16703303" y="2839721"/>
            <a:ext cx="160362" cy="16036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12" id="12"/>
            <p:cNvSpPr txBox="true"/>
            <p:nvPr/>
          </p:nvSpPr>
          <p:spPr>
            <a:xfrm>
              <a:off x="76200" y="19050"/>
              <a:ext cx="660400" cy="717550"/>
            </a:xfrm>
            <a:prstGeom prst="rect">
              <a:avLst/>
            </a:prstGeom>
          </p:spPr>
          <p:txBody>
            <a:bodyPr anchor="ctr" rtlCol="false" tIns="54372" lIns="54372" bIns="54372" rIns="54372"/>
            <a:lstStyle/>
            <a:p>
              <a:pPr algn="ctr">
                <a:lnSpc>
                  <a:spcPts val="2659"/>
                </a:lnSpc>
              </a:pPr>
            </a:p>
          </p:txBody>
        </p:sp>
      </p:grpSp>
      <p:grpSp>
        <p:nvGrpSpPr>
          <p:cNvPr name="Group 13" id="13"/>
          <p:cNvGrpSpPr/>
          <p:nvPr/>
        </p:nvGrpSpPr>
        <p:grpSpPr>
          <a:xfrm rot="5400000">
            <a:off x="16234876" y="2839721"/>
            <a:ext cx="160362" cy="16036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15" id="15"/>
            <p:cNvSpPr txBox="true"/>
            <p:nvPr/>
          </p:nvSpPr>
          <p:spPr>
            <a:xfrm>
              <a:off x="76200" y="19050"/>
              <a:ext cx="660400" cy="717550"/>
            </a:xfrm>
            <a:prstGeom prst="rect">
              <a:avLst/>
            </a:prstGeom>
          </p:spPr>
          <p:txBody>
            <a:bodyPr anchor="ctr" rtlCol="false" tIns="54372" lIns="54372" bIns="54372" rIns="54372"/>
            <a:lstStyle/>
            <a:p>
              <a:pPr algn="ctr">
                <a:lnSpc>
                  <a:spcPts val="2659"/>
                </a:lnSpc>
              </a:pPr>
            </a:p>
          </p:txBody>
        </p:sp>
      </p:grpSp>
      <p:sp>
        <p:nvSpPr>
          <p:cNvPr name="Freeform 16" id="16"/>
          <p:cNvSpPr/>
          <p:nvPr/>
        </p:nvSpPr>
        <p:spPr>
          <a:xfrm flipH="false" flipV="false" rot="5400000">
            <a:off x="15792598" y="6733268"/>
            <a:ext cx="1420060" cy="1420060"/>
          </a:xfrm>
          <a:custGeom>
            <a:avLst/>
            <a:gdLst/>
            <a:ahLst/>
            <a:cxnLst/>
            <a:rect r="r" b="b" t="t" l="l"/>
            <a:pathLst>
              <a:path h="1420060" w="1420060">
                <a:moveTo>
                  <a:pt x="0" y="0"/>
                </a:moveTo>
                <a:lnTo>
                  <a:pt x="1420060" y="0"/>
                </a:lnTo>
                <a:lnTo>
                  <a:pt x="1420060" y="1420060"/>
                </a:lnTo>
                <a:lnTo>
                  <a:pt x="0" y="1420060"/>
                </a:lnTo>
                <a:lnTo>
                  <a:pt x="0" y="0"/>
                </a:lnTo>
                <a:close/>
              </a:path>
            </a:pathLst>
          </a:custGeom>
          <a:blipFill>
            <a:blip r:embed="rId4"/>
            <a:stretch>
              <a:fillRect l="0" t="0" r="0" b="0"/>
            </a:stretch>
          </a:blipFill>
        </p:spPr>
      </p:sp>
      <p:grpSp>
        <p:nvGrpSpPr>
          <p:cNvPr name="Group 17" id="17"/>
          <p:cNvGrpSpPr/>
          <p:nvPr/>
        </p:nvGrpSpPr>
        <p:grpSpPr>
          <a:xfrm rot="5400000">
            <a:off x="16656661" y="7363117"/>
            <a:ext cx="160362" cy="160362"/>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19" id="19"/>
            <p:cNvSpPr txBox="true"/>
            <p:nvPr/>
          </p:nvSpPr>
          <p:spPr>
            <a:xfrm>
              <a:off x="76200" y="19050"/>
              <a:ext cx="660400" cy="717550"/>
            </a:xfrm>
            <a:prstGeom prst="rect">
              <a:avLst/>
            </a:prstGeom>
          </p:spPr>
          <p:txBody>
            <a:bodyPr anchor="ctr" rtlCol="false" tIns="54372" lIns="54372" bIns="54372" rIns="54372"/>
            <a:lstStyle/>
            <a:p>
              <a:pPr algn="ctr">
                <a:lnSpc>
                  <a:spcPts val="2659"/>
                </a:lnSpc>
              </a:pPr>
            </a:p>
          </p:txBody>
        </p:sp>
      </p:grpSp>
      <p:grpSp>
        <p:nvGrpSpPr>
          <p:cNvPr name="Group 20" id="20"/>
          <p:cNvGrpSpPr/>
          <p:nvPr/>
        </p:nvGrpSpPr>
        <p:grpSpPr>
          <a:xfrm rot="5400000">
            <a:off x="16188234" y="7363117"/>
            <a:ext cx="160362" cy="160362"/>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22" id="22"/>
            <p:cNvSpPr txBox="true"/>
            <p:nvPr/>
          </p:nvSpPr>
          <p:spPr>
            <a:xfrm>
              <a:off x="76200" y="19050"/>
              <a:ext cx="660400" cy="717550"/>
            </a:xfrm>
            <a:prstGeom prst="rect">
              <a:avLst/>
            </a:prstGeom>
          </p:spPr>
          <p:txBody>
            <a:bodyPr anchor="ctr" rtlCol="false" tIns="54372" lIns="54372" bIns="54372" rIns="54372"/>
            <a:lstStyle/>
            <a:p>
              <a:pPr algn="ctr">
                <a:lnSpc>
                  <a:spcPts val="2659"/>
                </a:lnSpc>
              </a:pPr>
            </a:p>
          </p:txBody>
        </p:sp>
      </p:grpSp>
      <p:sp>
        <p:nvSpPr>
          <p:cNvPr name="Freeform 23" id="23"/>
          <p:cNvSpPr/>
          <p:nvPr/>
        </p:nvSpPr>
        <p:spPr>
          <a:xfrm flipH="false" flipV="false" rot="0">
            <a:off x="16299509" y="3896760"/>
            <a:ext cx="522843" cy="505732"/>
          </a:xfrm>
          <a:custGeom>
            <a:avLst/>
            <a:gdLst/>
            <a:ahLst/>
            <a:cxnLst/>
            <a:rect r="r" b="b" t="t" l="l"/>
            <a:pathLst>
              <a:path h="505732" w="522843">
                <a:moveTo>
                  <a:pt x="0" y="0"/>
                </a:moveTo>
                <a:lnTo>
                  <a:pt x="522843" y="0"/>
                </a:lnTo>
                <a:lnTo>
                  <a:pt x="522843" y="505732"/>
                </a:lnTo>
                <a:lnTo>
                  <a:pt x="0" y="5057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4" id="24"/>
          <p:cNvSpPr/>
          <p:nvPr/>
        </p:nvSpPr>
        <p:spPr>
          <a:xfrm flipH="false" flipV="false" rot="0">
            <a:off x="16299509" y="4582209"/>
            <a:ext cx="522843" cy="505732"/>
          </a:xfrm>
          <a:custGeom>
            <a:avLst/>
            <a:gdLst/>
            <a:ahLst/>
            <a:cxnLst/>
            <a:rect r="r" b="b" t="t" l="l"/>
            <a:pathLst>
              <a:path h="505732" w="522843">
                <a:moveTo>
                  <a:pt x="0" y="0"/>
                </a:moveTo>
                <a:lnTo>
                  <a:pt x="522843" y="0"/>
                </a:lnTo>
                <a:lnTo>
                  <a:pt x="522843" y="505732"/>
                </a:lnTo>
                <a:lnTo>
                  <a:pt x="0" y="5057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5" id="25"/>
          <p:cNvSpPr/>
          <p:nvPr/>
        </p:nvSpPr>
        <p:spPr>
          <a:xfrm flipH="false" flipV="false" rot="0">
            <a:off x="16299509" y="5267657"/>
            <a:ext cx="522843" cy="505732"/>
          </a:xfrm>
          <a:custGeom>
            <a:avLst/>
            <a:gdLst/>
            <a:ahLst/>
            <a:cxnLst/>
            <a:rect r="r" b="b" t="t" l="l"/>
            <a:pathLst>
              <a:path h="505732" w="522843">
                <a:moveTo>
                  <a:pt x="0" y="0"/>
                </a:moveTo>
                <a:lnTo>
                  <a:pt x="522843" y="0"/>
                </a:lnTo>
                <a:lnTo>
                  <a:pt x="522843" y="505732"/>
                </a:lnTo>
                <a:lnTo>
                  <a:pt x="0" y="5057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6" id="26"/>
          <p:cNvSpPr/>
          <p:nvPr/>
        </p:nvSpPr>
        <p:spPr>
          <a:xfrm flipH="false" flipV="false" rot="0">
            <a:off x="16299509" y="5953105"/>
            <a:ext cx="522843" cy="505732"/>
          </a:xfrm>
          <a:custGeom>
            <a:avLst/>
            <a:gdLst/>
            <a:ahLst/>
            <a:cxnLst/>
            <a:rect r="r" b="b" t="t" l="l"/>
            <a:pathLst>
              <a:path h="505732" w="522843">
                <a:moveTo>
                  <a:pt x="0" y="0"/>
                </a:moveTo>
                <a:lnTo>
                  <a:pt x="522843" y="0"/>
                </a:lnTo>
                <a:lnTo>
                  <a:pt x="522843" y="505732"/>
                </a:lnTo>
                <a:lnTo>
                  <a:pt x="0" y="5057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7" id="27"/>
          <p:cNvSpPr/>
          <p:nvPr/>
        </p:nvSpPr>
        <p:spPr>
          <a:xfrm flipH="false" flipV="false" rot="2700000">
            <a:off x="8104892" y="420705"/>
            <a:ext cx="2078215" cy="2144500"/>
          </a:xfrm>
          <a:custGeom>
            <a:avLst/>
            <a:gdLst/>
            <a:ahLst/>
            <a:cxnLst/>
            <a:rect r="r" b="b" t="t" l="l"/>
            <a:pathLst>
              <a:path h="2144500" w="2078215">
                <a:moveTo>
                  <a:pt x="0" y="0"/>
                </a:moveTo>
                <a:lnTo>
                  <a:pt x="2078216" y="0"/>
                </a:lnTo>
                <a:lnTo>
                  <a:pt x="2078216" y="2144500"/>
                </a:lnTo>
                <a:lnTo>
                  <a:pt x="0" y="21445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8" id="28"/>
          <p:cNvSpPr txBox="true"/>
          <p:nvPr/>
        </p:nvSpPr>
        <p:spPr>
          <a:xfrm rot="0">
            <a:off x="4967298" y="3223027"/>
            <a:ext cx="8353404" cy="3709518"/>
          </a:xfrm>
          <a:prstGeom prst="rect">
            <a:avLst/>
          </a:prstGeom>
        </p:spPr>
        <p:txBody>
          <a:bodyPr anchor="t" rtlCol="false" tIns="0" lIns="0" bIns="0" rIns="0">
            <a:spAutoFit/>
          </a:bodyPr>
          <a:lstStyle/>
          <a:p>
            <a:pPr algn="ctr">
              <a:lnSpc>
                <a:spcPts val="13571"/>
              </a:lnSpc>
            </a:pPr>
            <a:r>
              <a:rPr lang="en-US" sz="12338">
                <a:solidFill>
                  <a:srgbClr val="3A3E61"/>
                </a:solidFill>
                <a:latin typeface="Unique"/>
                <a:ea typeface="Unique"/>
                <a:cs typeface="Unique"/>
                <a:sym typeface="Unique"/>
              </a:rPr>
              <a:t>TERIMA KASIH</a:t>
            </a:r>
          </a:p>
        </p:txBody>
      </p:sp>
      <p:sp>
        <p:nvSpPr>
          <p:cNvPr name="Freeform 29" id="29"/>
          <p:cNvSpPr/>
          <p:nvPr/>
        </p:nvSpPr>
        <p:spPr>
          <a:xfrm flipH="false" flipV="false" rot="5400000">
            <a:off x="1075342" y="2209872"/>
            <a:ext cx="1420060" cy="1420060"/>
          </a:xfrm>
          <a:custGeom>
            <a:avLst/>
            <a:gdLst/>
            <a:ahLst/>
            <a:cxnLst/>
            <a:rect r="r" b="b" t="t" l="l"/>
            <a:pathLst>
              <a:path h="1420060" w="1420060">
                <a:moveTo>
                  <a:pt x="0" y="0"/>
                </a:moveTo>
                <a:lnTo>
                  <a:pt x="1420060" y="0"/>
                </a:lnTo>
                <a:lnTo>
                  <a:pt x="1420060" y="1420060"/>
                </a:lnTo>
                <a:lnTo>
                  <a:pt x="0" y="1420060"/>
                </a:lnTo>
                <a:lnTo>
                  <a:pt x="0" y="0"/>
                </a:lnTo>
                <a:close/>
              </a:path>
            </a:pathLst>
          </a:custGeom>
          <a:blipFill>
            <a:blip r:embed="rId4"/>
            <a:stretch>
              <a:fillRect l="0" t="0" r="0" b="0"/>
            </a:stretch>
          </a:blipFill>
        </p:spPr>
      </p:sp>
      <p:grpSp>
        <p:nvGrpSpPr>
          <p:cNvPr name="Group 30" id="30"/>
          <p:cNvGrpSpPr/>
          <p:nvPr/>
        </p:nvGrpSpPr>
        <p:grpSpPr>
          <a:xfrm rot="5400000">
            <a:off x="1939405" y="2839721"/>
            <a:ext cx="160362" cy="160362"/>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32" id="32"/>
            <p:cNvSpPr txBox="true"/>
            <p:nvPr/>
          </p:nvSpPr>
          <p:spPr>
            <a:xfrm>
              <a:off x="76200" y="19050"/>
              <a:ext cx="660400" cy="717550"/>
            </a:xfrm>
            <a:prstGeom prst="rect">
              <a:avLst/>
            </a:prstGeom>
          </p:spPr>
          <p:txBody>
            <a:bodyPr anchor="ctr" rtlCol="false" tIns="54372" lIns="54372" bIns="54372" rIns="54372"/>
            <a:lstStyle/>
            <a:p>
              <a:pPr algn="ctr">
                <a:lnSpc>
                  <a:spcPts val="2659"/>
                </a:lnSpc>
              </a:pPr>
            </a:p>
          </p:txBody>
        </p:sp>
      </p:grpSp>
      <p:grpSp>
        <p:nvGrpSpPr>
          <p:cNvPr name="Group 33" id="33"/>
          <p:cNvGrpSpPr/>
          <p:nvPr/>
        </p:nvGrpSpPr>
        <p:grpSpPr>
          <a:xfrm rot="5400000">
            <a:off x="1470977" y="2839721"/>
            <a:ext cx="160362" cy="160362"/>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35" id="35"/>
            <p:cNvSpPr txBox="true"/>
            <p:nvPr/>
          </p:nvSpPr>
          <p:spPr>
            <a:xfrm>
              <a:off x="76200" y="19050"/>
              <a:ext cx="660400" cy="717550"/>
            </a:xfrm>
            <a:prstGeom prst="rect">
              <a:avLst/>
            </a:prstGeom>
          </p:spPr>
          <p:txBody>
            <a:bodyPr anchor="ctr" rtlCol="false" tIns="54372" lIns="54372" bIns="54372" rIns="54372"/>
            <a:lstStyle/>
            <a:p>
              <a:pPr algn="ctr">
                <a:lnSpc>
                  <a:spcPts val="2659"/>
                </a:lnSpc>
              </a:pPr>
            </a:p>
          </p:txBody>
        </p:sp>
      </p:grpSp>
      <p:sp>
        <p:nvSpPr>
          <p:cNvPr name="Freeform 36" id="36"/>
          <p:cNvSpPr/>
          <p:nvPr/>
        </p:nvSpPr>
        <p:spPr>
          <a:xfrm flipH="false" flipV="false" rot="5400000">
            <a:off x="1028700" y="6733268"/>
            <a:ext cx="1420060" cy="1420060"/>
          </a:xfrm>
          <a:custGeom>
            <a:avLst/>
            <a:gdLst/>
            <a:ahLst/>
            <a:cxnLst/>
            <a:rect r="r" b="b" t="t" l="l"/>
            <a:pathLst>
              <a:path h="1420060" w="1420060">
                <a:moveTo>
                  <a:pt x="0" y="0"/>
                </a:moveTo>
                <a:lnTo>
                  <a:pt x="1420060" y="0"/>
                </a:lnTo>
                <a:lnTo>
                  <a:pt x="1420060" y="1420060"/>
                </a:lnTo>
                <a:lnTo>
                  <a:pt x="0" y="1420060"/>
                </a:lnTo>
                <a:lnTo>
                  <a:pt x="0" y="0"/>
                </a:lnTo>
                <a:close/>
              </a:path>
            </a:pathLst>
          </a:custGeom>
          <a:blipFill>
            <a:blip r:embed="rId4"/>
            <a:stretch>
              <a:fillRect l="0" t="0" r="0" b="0"/>
            </a:stretch>
          </a:blipFill>
        </p:spPr>
      </p:sp>
      <p:grpSp>
        <p:nvGrpSpPr>
          <p:cNvPr name="Group 37" id="37"/>
          <p:cNvGrpSpPr/>
          <p:nvPr/>
        </p:nvGrpSpPr>
        <p:grpSpPr>
          <a:xfrm rot="5400000">
            <a:off x="1892763" y="7363117"/>
            <a:ext cx="160362" cy="160362"/>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39" id="39"/>
            <p:cNvSpPr txBox="true"/>
            <p:nvPr/>
          </p:nvSpPr>
          <p:spPr>
            <a:xfrm>
              <a:off x="76200" y="19050"/>
              <a:ext cx="660400" cy="717550"/>
            </a:xfrm>
            <a:prstGeom prst="rect">
              <a:avLst/>
            </a:prstGeom>
          </p:spPr>
          <p:txBody>
            <a:bodyPr anchor="ctr" rtlCol="false" tIns="54372" lIns="54372" bIns="54372" rIns="54372"/>
            <a:lstStyle/>
            <a:p>
              <a:pPr algn="ctr">
                <a:lnSpc>
                  <a:spcPts val="2659"/>
                </a:lnSpc>
              </a:pPr>
            </a:p>
          </p:txBody>
        </p:sp>
      </p:grpSp>
      <p:grpSp>
        <p:nvGrpSpPr>
          <p:cNvPr name="Group 40" id="40"/>
          <p:cNvGrpSpPr/>
          <p:nvPr/>
        </p:nvGrpSpPr>
        <p:grpSpPr>
          <a:xfrm rot="5400000">
            <a:off x="1424335" y="7363117"/>
            <a:ext cx="160362" cy="160362"/>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42" id="42"/>
            <p:cNvSpPr txBox="true"/>
            <p:nvPr/>
          </p:nvSpPr>
          <p:spPr>
            <a:xfrm>
              <a:off x="76200" y="19050"/>
              <a:ext cx="660400" cy="717550"/>
            </a:xfrm>
            <a:prstGeom prst="rect">
              <a:avLst/>
            </a:prstGeom>
          </p:spPr>
          <p:txBody>
            <a:bodyPr anchor="ctr" rtlCol="false" tIns="54372" lIns="54372" bIns="54372" rIns="54372"/>
            <a:lstStyle/>
            <a:p>
              <a:pPr algn="ctr">
                <a:lnSpc>
                  <a:spcPts val="2659"/>
                </a:lnSpc>
              </a:pPr>
            </a:p>
          </p:txBody>
        </p:sp>
      </p:grpSp>
      <p:sp>
        <p:nvSpPr>
          <p:cNvPr name="Freeform 43" id="43"/>
          <p:cNvSpPr/>
          <p:nvPr/>
        </p:nvSpPr>
        <p:spPr>
          <a:xfrm flipH="false" flipV="false" rot="0">
            <a:off x="1535611" y="3896760"/>
            <a:ext cx="522843" cy="505732"/>
          </a:xfrm>
          <a:custGeom>
            <a:avLst/>
            <a:gdLst/>
            <a:ahLst/>
            <a:cxnLst/>
            <a:rect r="r" b="b" t="t" l="l"/>
            <a:pathLst>
              <a:path h="505732" w="522843">
                <a:moveTo>
                  <a:pt x="0" y="0"/>
                </a:moveTo>
                <a:lnTo>
                  <a:pt x="522843" y="0"/>
                </a:lnTo>
                <a:lnTo>
                  <a:pt x="522843" y="505732"/>
                </a:lnTo>
                <a:lnTo>
                  <a:pt x="0" y="5057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4" id="44"/>
          <p:cNvSpPr/>
          <p:nvPr/>
        </p:nvSpPr>
        <p:spPr>
          <a:xfrm flipH="false" flipV="false" rot="0">
            <a:off x="1535611" y="4582209"/>
            <a:ext cx="522843" cy="505732"/>
          </a:xfrm>
          <a:custGeom>
            <a:avLst/>
            <a:gdLst/>
            <a:ahLst/>
            <a:cxnLst/>
            <a:rect r="r" b="b" t="t" l="l"/>
            <a:pathLst>
              <a:path h="505732" w="522843">
                <a:moveTo>
                  <a:pt x="0" y="0"/>
                </a:moveTo>
                <a:lnTo>
                  <a:pt x="522843" y="0"/>
                </a:lnTo>
                <a:lnTo>
                  <a:pt x="522843" y="505732"/>
                </a:lnTo>
                <a:lnTo>
                  <a:pt x="0" y="5057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5" id="45"/>
          <p:cNvSpPr/>
          <p:nvPr/>
        </p:nvSpPr>
        <p:spPr>
          <a:xfrm flipH="false" flipV="false" rot="0">
            <a:off x="1535611" y="5267657"/>
            <a:ext cx="522843" cy="505732"/>
          </a:xfrm>
          <a:custGeom>
            <a:avLst/>
            <a:gdLst/>
            <a:ahLst/>
            <a:cxnLst/>
            <a:rect r="r" b="b" t="t" l="l"/>
            <a:pathLst>
              <a:path h="505732" w="522843">
                <a:moveTo>
                  <a:pt x="0" y="0"/>
                </a:moveTo>
                <a:lnTo>
                  <a:pt x="522843" y="0"/>
                </a:lnTo>
                <a:lnTo>
                  <a:pt x="522843" y="505732"/>
                </a:lnTo>
                <a:lnTo>
                  <a:pt x="0" y="5057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6" id="46"/>
          <p:cNvSpPr/>
          <p:nvPr/>
        </p:nvSpPr>
        <p:spPr>
          <a:xfrm flipH="false" flipV="false" rot="0">
            <a:off x="1535611" y="5953105"/>
            <a:ext cx="522843" cy="505732"/>
          </a:xfrm>
          <a:custGeom>
            <a:avLst/>
            <a:gdLst/>
            <a:ahLst/>
            <a:cxnLst/>
            <a:rect r="r" b="b" t="t" l="l"/>
            <a:pathLst>
              <a:path h="505732" w="522843">
                <a:moveTo>
                  <a:pt x="0" y="0"/>
                </a:moveTo>
                <a:lnTo>
                  <a:pt x="522843" y="0"/>
                </a:lnTo>
                <a:lnTo>
                  <a:pt x="522843" y="505732"/>
                </a:lnTo>
                <a:lnTo>
                  <a:pt x="0" y="5057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1EDE2"/>
        </a:solidFill>
      </p:bgPr>
    </p:bg>
    <p:spTree>
      <p:nvGrpSpPr>
        <p:cNvPr id="1" name=""/>
        <p:cNvGrpSpPr/>
        <p:nvPr/>
      </p:nvGrpSpPr>
      <p:grpSpPr>
        <a:xfrm>
          <a:off x="0" y="0"/>
          <a:ext cx="0" cy="0"/>
          <a:chOff x="0" y="0"/>
          <a:chExt cx="0" cy="0"/>
        </a:xfrm>
      </p:grpSpPr>
      <p:sp>
        <p:nvSpPr>
          <p:cNvPr name="AutoShape 2" id="2"/>
          <p:cNvSpPr/>
          <p:nvPr/>
        </p:nvSpPr>
        <p:spPr>
          <a:xfrm>
            <a:off x="5028104" y="9056176"/>
            <a:ext cx="12670879" cy="0"/>
          </a:xfrm>
          <a:prstGeom prst="line">
            <a:avLst/>
          </a:prstGeom>
          <a:ln cap="rnd" w="76200">
            <a:solidFill>
              <a:srgbClr val="3A3E61"/>
            </a:solidFill>
            <a:prstDash val="sysDash"/>
            <a:headEnd type="none" len="sm" w="sm"/>
            <a:tailEnd type="none" len="sm" w="sm"/>
          </a:ln>
        </p:spPr>
      </p:sp>
      <p:sp>
        <p:nvSpPr>
          <p:cNvPr name="Freeform 3" id="3"/>
          <p:cNvSpPr/>
          <p:nvPr/>
        </p:nvSpPr>
        <p:spPr>
          <a:xfrm flipH="false" flipV="false" rot="0">
            <a:off x="-3093881" y="-346189"/>
            <a:ext cx="10979378" cy="10979378"/>
          </a:xfrm>
          <a:custGeom>
            <a:avLst/>
            <a:gdLst/>
            <a:ahLst/>
            <a:cxnLst/>
            <a:rect r="r" b="b" t="t" l="l"/>
            <a:pathLst>
              <a:path h="10979378" w="10979378">
                <a:moveTo>
                  <a:pt x="0" y="0"/>
                </a:moveTo>
                <a:lnTo>
                  <a:pt x="10979378" y="0"/>
                </a:lnTo>
                <a:lnTo>
                  <a:pt x="10979378" y="10979378"/>
                </a:lnTo>
                <a:lnTo>
                  <a:pt x="0" y="10979378"/>
                </a:lnTo>
                <a:lnTo>
                  <a:pt x="0" y="0"/>
                </a:lnTo>
                <a:close/>
              </a:path>
            </a:pathLst>
          </a:custGeom>
          <a:blipFill>
            <a:blip r:embed="rId2"/>
            <a:stretch>
              <a:fillRect l="0" t="0" r="0" b="0"/>
            </a:stretch>
          </a:blipFill>
        </p:spPr>
      </p:sp>
      <p:sp>
        <p:nvSpPr>
          <p:cNvPr name="AutoShape 4" id="4"/>
          <p:cNvSpPr/>
          <p:nvPr/>
        </p:nvSpPr>
        <p:spPr>
          <a:xfrm>
            <a:off x="5028104" y="1206349"/>
            <a:ext cx="12670879" cy="0"/>
          </a:xfrm>
          <a:prstGeom prst="line">
            <a:avLst/>
          </a:prstGeom>
          <a:ln cap="rnd" w="76200">
            <a:solidFill>
              <a:srgbClr val="3A3E61"/>
            </a:solidFill>
            <a:prstDash val="sysDash"/>
            <a:headEnd type="none" len="sm" w="sm"/>
            <a:tailEnd type="none" len="sm" w="sm"/>
          </a:ln>
        </p:spPr>
      </p:sp>
      <p:grpSp>
        <p:nvGrpSpPr>
          <p:cNvPr name="Group 5" id="5"/>
          <p:cNvGrpSpPr/>
          <p:nvPr/>
        </p:nvGrpSpPr>
        <p:grpSpPr>
          <a:xfrm rot="5400000">
            <a:off x="16278923" y="534419"/>
            <a:ext cx="1420060" cy="1420060"/>
            <a:chOff x="0" y="0"/>
            <a:chExt cx="1893413" cy="1893413"/>
          </a:xfrm>
        </p:grpSpPr>
        <p:sp>
          <p:nvSpPr>
            <p:cNvPr name="Freeform 6" id="6"/>
            <p:cNvSpPr/>
            <p:nvPr/>
          </p:nvSpPr>
          <p:spPr>
            <a:xfrm flipH="false" flipV="false" rot="0">
              <a:off x="0" y="0"/>
              <a:ext cx="1893413" cy="1893413"/>
            </a:xfrm>
            <a:custGeom>
              <a:avLst/>
              <a:gdLst/>
              <a:ahLst/>
              <a:cxnLst/>
              <a:rect r="r" b="b" t="t" l="l"/>
              <a:pathLst>
                <a:path h="1893413" w="1893413">
                  <a:moveTo>
                    <a:pt x="0" y="0"/>
                  </a:moveTo>
                  <a:lnTo>
                    <a:pt x="1893413" y="0"/>
                  </a:lnTo>
                  <a:lnTo>
                    <a:pt x="1893413" y="1893413"/>
                  </a:lnTo>
                  <a:lnTo>
                    <a:pt x="0" y="1893413"/>
                  </a:lnTo>
                  <a:lnTo>
                    <a:pt x="0" y="0"/>
                  </a:lnTo>
                  <a:close/>
                </a:path>
              </a:pathLst>
            </a:custGeom>
            <a:blipFill>
              <a:blip r:embed="rId3"/>
              <a:stretch>
                <a:fillRect l="0" t="0" r="0" b="0"/>
              </a:stretch>
            </a:blipFill>
          </p:spPr>
        </p:sp>
        <p:grpSp>
          <p:nvGrpSpPr>
            <p:cNvPr name="Group 7" id="7"/>
            <p:cNvGrpSpPr/>
            <p:nvPr/>
          </p:nvGrpSpPr>
          <p:grpSpPr>
            <a:xfrm rot="0">
              <a:off x="839799" y="527514"/>
              <a:ext cx="213816" cy="21381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nvGrpSpPr>
            <p:cNvPr name="Group 10" id="10"/>
            <p:cNvGrpSpPr/>
            <p:nvPr/>
          </p:nvGrpSpPr>
          <p:grpSpPr>
            <a:xfrm rot="0">
              <a:off x="839799" y="1152084"/>
              <a:ext cx="213816" cy="21381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grpSp>
        <p:nvGrpSpPr>
          <p:cNvPr name="Group 13" id="13"/>
          <p:cNvGrpSpPr/>
          <p:nvPr/>
        </p:nvGrpSpPr>
        <p:grpSpPr>
          <a:xfrm rot="5400000">
            <a:off x="16278923" y="8308046"/>
            <a:ext cx="1420060" cy="1420060"/>
            <a:chOff x="0" y="0"/>
            <a:chExt cx="1893413" cy="1893413"/>
          </a:xfrm>
        </p:grpSpPr>
        <p:sp>
          <p:nvSpPr>
            <p:cNvPr name="Freeform 14" id="14"/>
            <p:cNvSpPr/>
            <p:nvPr/>
          </p:nvSpPr>
          <p:spPr>
            <a:xfrm flipH="false" flipV="false" rot="0">
              <a:off x="0" y="0"/>
              <a:ext cx="1893413" cy="1893413"/>
            </a:xfrm>
            <a:custGeom>
              <a:avLst/>
              <a:gdLst/>
              <a:ahLst/>
              <a:cxnLst/>
              <a:rect r="r" b="b" t="t" l="l"/>
              <a:pathLst>
                <a:path h="1893413" w="1893413">
                  <a:moveTo>
                    <a:pt x="0" y="0"/>
                  </a:moveTo>
                  <a:lnTo>
                    <a:pt x="1893413" y="0"/>
                  </a:lnTo>
                  <a:lnTo>
                    <a:pt x="1893413" y="1893413"/>
                  </a:lnTo>
                  <a:lnTo>
                    <a:pt x="0" y="1893413"/>
                  </a:lnTo>
                  <a:lnTo>
                    <a:pt x="0" y="0"/>
                  </a:lnTo>
                  <a:close/>
                </a:path>
              </a:pathLst>
            </a:custGeom>
            <a:blipFill>
              <a:blip r:embed="rId3"/>
              <a:stretch>
                <a:fillRect l="0" t="0" r="0" b="0"/>
              </a:stretch>
            </a:blipFill>
          </p:spPr>
        </p:sp>
        <p:grpSp>
          <p:nvGrpSpPr>
            <p:cNvPr name="Group 15" id="15"/>
            <p:cNvGrpSpPr/>
            <p:nvPr/>
          </p:nvGrpSpPr>
          <p:grpSpPr>
            <a:xfrm rot="0">
              <a:off x="839799" y="527514"/>
              <a:ext cx="213816" cy="213816"/>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nvGrpSpPr>
            <p:cNvPr name="Group 18" id="18"/>
            <p:cNvGrpSpPr/>
            <p:nvPr/>
          </p:nvGrpSpPr>
          <p:grpSpPr>
            <a:xfrm rot="0">
              <a:off x="839799" y="1152084"/>
              <a:ext cx="213816" cy="213816"/>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grpSp>
        <p:nvGrpSpPr>
          <p:cNvPr name="Group 21" id="21"/>
          <p:cNvGrpSpPr/>
          <p:nvPr/>
        </p:nvGrpSpPr>
        <p:grpSpPr>
          <a:xfrm rot="0">
            <a:off x="16040822" y="3858660"/>
            <a:ext cx="592806" cy="2562077"/>
            <a:chOff x="0" y="0"/>
            <a:chExt cx="790408" cy="3416102"/>
          </a:xfrm>
        </p:grpSpPr>
        <p:sp>
          <p:nvSpPr>
            <p:cNvPr name="Freeform 22" id="22"/>
            <p:cNvSpPr/>
            <p:nvPr/>
          </p:nvSpPr>
          <p:spPr>
            <a:xfrm flipH="false" flipV="false" rot="0">
              <a:off x="0" y="0"/>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31094" y="913931"/>
              <a:ext cx="697124" cy="674309"/>
            </a:xfrm>
            <a:custGeom>
              <a:avLst/>
              <a:gdLst/>
              <a:ahLst/>
              <a:cxnLst/>
              <a:rect r="r" b="b" t="t" l="l"/>
              <a:pathLst>
                <a:path h="674309" w="697124">
                  <a:moveTo>
                    <a:pt x="0" y="0"/>
                  </a:moveTo>
                  <a:lnTo>
                    <a:pt x="697125" y="0"/>
                  </a:lnTo>
                  <a:lnTo>
                    <a:pt x="697125" y="674309"/>
                  </a:lnTo>
                  <a:lnTo>
                    <a:pt x="0" y="6743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4" id="24"/>
            <p:cNvSpPr/>
            <p:nvPr/>
          </p:nvSpPr>
          <p:spPr>
            <a:xfrm flipH="false" flipV="false" rot="0">
              <a:off x="62189" y="1827862"/>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false" rot="0">
              <a:off x="93283" y="2741793"/>
              <a:ext cx="697124" cy="674309"/>
            </a:xfrm>
            <a:custGeom>
              <a:avLst/>
              <a:gdLst/>
              <a:ahLst/>
              <a:cxnLst/>
              <a:rect r="r" b="b" t="t" l="l"/>
              <a:pathLst>
                <a:path h="674309" w="697124">
                  <a:moveTo>
                    <a:pt x="0" y="0"/>
                  </a:moveTo>
                  <a:lnTo>
                    <a:pt x="697125" y="0"/>
                  </a:lnTo>
                  <a:lnTo>
                    <a:pt x="697125" y="674309"/>
                  </a:lnTo>
                  <a:lnTo>
                    <a:pt x="0" y="6743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26" id="26"/>
          <p:cNvSpPr txBox="true"/>
          <p:nvPr/>
        </p:nvSpPr>
        <p:spPr>
          <a:xfrm rot="0">
            <a:off x="1773894" y="4022319"/>
            <a:ext cx="5620602" cy="2166162"/>
          </a:xfrm>
          <a:prstGeom prst="rect">
            <a:avLst/>
          </a:prstGeom>
        </p:spPr>
        <p:txBody>
          <a:bodyPr anchor="t" rtlCol="false" tIns="0" lIns="0" bIns="0" rIns="0">
            <a:spAutoFit/>
          </a:bodyPr>
          <a:lstStyle/>
          <a:p>
            <a:pPr algn="ctr">
              <a:lnSpc>
                <a:spcPts val="7910"/>
              </a:lnSpc>
            </a:pPr>
            <a:r>
              <a:rPr lang="en-US" sz="7191">
                <a:solidFill>
                  <a:srgbClr val="3A3E61"/>
                </a:solidFill>
                <a:latin typeface="Unique"/>
                <a:ea typeface="Unique"/>
                <a:cs typeface="Unique"/>
                <a:sym typeface="Unique"/>
              </a:rPr>
              <a:t>ANGGOTA KELOMPOK</a:t>
            </a:r>
          </a:p>
        </p:txBody>
      </p:sp>
      <p:sp>
        <p:nvSpPr>
          <p:cNvPr name="TextBox 27" id="27"/>
          <p:cNvSpPr txBox="true"/>
          <p:nvPr/>
        </p:nvSpPr>
        <p:spPr>
          <a:xfrm rot="0">
            <a:off x="8654337" y="3777624"/>
            <a:ext cx="5622581" cy="428625"/>
          </a:xfrm>
          <a:prstGeom prst="rect">
            <a:avLst/>
          </a:prstGeom>
        </p:spPr>
        <p:txBody>
          <a:bodyPr anchor="t" rtlCol="false" tIns="0" lIns="0" bIns="0" rIns="0">
            <a:spAutoFit/>
          </a:bodyPr>
          <a:lstStyle/>
          <a:p>
            <a:pPr algn="l">
              <a:lnSpc>
                <a:spcPts val="3300"/>
              </a:lnSpc>
            </a:pPr>
            <a:r>
              <a:rPr lang="en-US" sz="3000">
                <a:solidFill>
                  <a:srgbClr val="3A3E61"/>
                </a:solidFill>
                <a:latin typeface="Vintii"/>
                <a:ea typeface="Vintii"/>
                <a:cs typeface="Vintii"/>
                <a:sym typeface="Vintii"/>
              </a:rPr>
              <a:t>11423012  Esticka Priscila Sibarani</a:t>
            </a:r>
          </a:p>
        </p:txBody>
      </p:sp>
      <p:sp>
        <p:nvSpPr>
          <p:cNvPr name="TextBox 28" id="28"/>
          <p:cNvSpPr txBox="true"/>
          <p:nvPr/>
        </p:nvSpPr>
        <p:spPr>
          <a:xfrm rot="0">
            <a:off x="8654337" y="4711074"/>
            <a:ext cx="4971498" cy="428625"/>
          </a:xfrm>
          <a:prstGeom prst="rect">
            <a:avLst/>
          </a:prstGeom>
        </p:spPr>
        <p:txBody>
          <a:bodyPr anchor="t" rtlCol="false" tIns="0" lIns="0" bIns="0" rIns="0">
            <a:spAutoFit/>
          </a:bodyPr>
          <a:lstStyle/>
          <a:p>
            <a:pPr algn="l">
              <a:lnSpc>
                <a:spcPts val="3300"/>
              </a:lnSpc>
            </a:pPr>
            <a:r>
              <a:rPr lang="en-US" sz="3000">
                <a:solidFill>
                  <a:srgbClr val="3A3E61"/>
                </a:solidFill>
                <a:latin typeface="Vintii"/>
                <a:ea typeface="Vintii"/>
                <a:cs typeface="Vintii"/>
                <a:sym typeface="Vintii"/>
              </a:rPr>
              <a:t>11423013 Yosyda andaresta</a:t>
            </a:r>
          </a:p>
        </p:txBody>
      </p:sp>
      <p:sp>
        <p:nvSpPr>
          <p:cNvPr name="TextBox 29" id="29"/>
          <p:cNvSpPr txBox="true"/>
          <p:nvPr/>
        </p:nvSpPr>
        <p:spPr>
          <a:xfrm rot="0">
            <a:off x="8654337" y="5648110"/>
            <a:ext cx="5864412" cy="428625"/>
          </a:xfrm>
          <a:prstGeom prst="rect">
            <a:avLst/>
          </a:prstGeom>
        </p:spPr>
        <p:txBody>
          <a:bodyPr anchor="t" rtlCol="false" tIns="0" lIns="0" bIns="0" rIns="0">
            <a:spAutoFit/>
          </a:bodyPr>
          <a:lstStyle/>
          <a:p>
            <a:pPr algn="l">
              <a:lnSpc>
                <a:spcPts val="3300"/>
              </a:lnSpc>
            </a:pPr>
            <a:r>
              <a:rPr lang="en-US" sz="3000">
                <a:solidFill>
                  <a:srgbClr val="3A3E61"/>
                </a:solidFill>
                <a:latin typeface="Vintii"/>
                <a:ea typeface="Vintii"/>
                <a:cs typeface="Vintii"/>
                <a:sym typeface="Vintii"/>
              </a:rPr>
              <a:t>11423033 Rini Jeremia C Gultom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1EDE2"/>
        </a:solidFill>
      </p:bgPr>
    </p:bg>
    <p:spTree>
      <p:nvGrpSpPr>
        <p:cNvPr id="1" name=""/>
        <p:cNvGrpSpPr/>
        <p:nvPr/>
      </p:nvGrpSpPr>
      <p:grpSpPr>
        <a:xfrm>
          <a:off x="0" y="0"/>
          <a:ext cx="0" cy="0"/>
          <a:chOff x="0" y="0"/>
          <a:chExt cx="0" cy="0"/>
        </a:xfrm>
      </p:grpSpPr>
      <p:sp>
        <p:nvSpPr>
          <p:cNvPr name="Freeform 2" id="2"/>
          <p:cNvSpPr/>
          <p:nvPr/>
        </p:nvSpPr>
        <p:spPr>
          <a:xfrm flipH="false" flipV="false" rot="0">
            <a:off x="13758234" y="-1180902"/>
            <a:ext cx="11580664" cy="11580664"/>
          </a:xfrm>
          <a:custGeom>
            <a:avLst/>
            <a:gdLst/>
            <a:ahLst/>
            <a:cxnLst/>
            <a:rect r="r" b="b" t="t" l="l"/>
            <a:pathLst>
              <a:path h="11580664" w="11580664">
                <a:moveTo>
                  <a:pt x="0" y="0"/>
                </a:moveTo>
                <a:lnTo>
                  <a:pt x="11580664" y="0"/>
                </a:lnTo>
                <a:lnTo>
                  <a:pt x="11580664" y="11580665"/>
                </a:lnTo>
                <a:lnTo>
                  <a:pt x="0" y="11580665"/>
                </a:lnTo>
                <a:lnTo>
                  <a:pt x="0" y="0"/>
                </a:lnTo>
                <a:close/>
              </a:path>
            </a:pathLst>
          </a:custGeom>
          <a:blipFill>
            <a:blip r:embed="rId2"/>
            <a:stretch>
              <a:fillRect l="0" t="0" r="0" b="0"/>
            </a:stretch>
          </a:blipFill>
        </p:spPr>
      </p:sp>
      <p:sp>
        <p:nvSpPr>
          <p:cNvPr name="Freeform 3" id="3"/>
          <p:cNvSpPr/>
          <p:nvPr/>
        </p:nvSpPr>
        <p:spPr>
          <a:xfrm flipH="false" flipV="false" rot="0">
            <a:off x="-7053475" y="0"/>
            <a:ext cx="11580664" cy="11580664"/>
          </a:xfrm>
          <a:custGeom>
            <a:avLst/>
            <a:gdLst/>
            <a:ahLst/>
            <a:cxnLst/>
            <a:rect r="r" b="b" t="t" l="l"/>
            <a:pathLst>
              <a:path h="11580664" w="11580664">
                <a:moveTo>
                  <a:pt x="0" y="0"/>
                </a:moveTo>
                <a:lnTo>
                  <a:pt x="11580664" y="0"/>
                </a:lnTo>
                <a:lnTo>
                  <a:pt x="11580664" y="11580664"/>
                </a:lnTo>
                <a:lnTo>
                  <a:pt x="0" y="11580664"/>
                </a:lnTo>
                <a:lnTo>
                  <a:pt x="0" y="0"/>
                </a:lnTo>
                <a:close/>
              </a:path>
            </a:pathLst>
          </a:custGeom>
          <a:blipFill>
            <a:blip r:embed="rId2"/>
            <a:stretch>
              <a:fillRect l="0" t="0" r="0" b="0"/>
            </a:stretch>
          </a:blipFill>
        </p:spPr>
      </p:sp>
      <p:sp>
        <p:nvSpPr>
          <p:cNvPr name="Freeform 4" id="4"/>
          <p:cNvSpPr/>
          <p:nvPr/>
        </p:nvSpPr>
        <p:spPr>
          <a:xfrm flipH="false" flipV="false" rot="0">
            <a:off x="1383715" y="1028700"/>
            <a:ext cx="15520570" cy="8229600"/>
          </a:xfrm>
          <a:custGeom>
            <a:avLst/>
            <a:gdLst/>
            <a:ahLst/>
            <a:cxnLst/>
            <a:rect r="r" b="b" t="t" l="l"/>
            <a:pathLst>
              <a:path h="8229600" w="15520570">
                <a:moveTo>
                  <a:pt x="0" y="0"/>
                </a:moveTo>
                <a:lnTo>
                  <a:pt x="15520570" y="0"/>
                </a:lnTo>
                <a:lnTo>
                  <a:pt x="15520570" y="8229600"/>
                </a:lnTo>
                <a:lnTo>
                  <a:pt x="0" y="8229600"/>
                </a:lnTo>
                <a:lnTo>
                  <a:pt x="0" y="0"/>
                </a:lnTo>
                <a:close/>
              </a:path>
            </a:pathLst>
          </a:custGeom>
          <a:blipFill>
            <a:blip r:embed="rId3"/>
            <a:stretch>
              <a:fillRect l="0" t="-9951" r="0" b="-15699"/>
            </a:stretch>
          </a:blipFill>
        </p:spPr>
      </p:sp>
      <p:sp>
        <p:nvSpPr>
          <p:cNvPr name="Freeform 5" id="5"/>
          <p:cNvSpPr/>
          <p:nvPr/>
        </p:nvSpPr>
        <p:spPr>
          <a:xfrm flipH="false" flipV="false" rot="-5400000">
            <a:off x="5436053" y="-2068634"/>
            <a:ext cx="7465864" cy="14813868"/>
          </a:xfrm>
          <a:custGeom>
            <a:avLst/>
            <a:gdLst/>
            <a:ahLst/>
            <a:cxnLst/>
            <a:rect r="r" b="b" t="t" l="l"/>
            <a:pathLst>
              <a:path h="14813868" w="7465864">
                <a:moveTo>
                  <a:pt x="0" y="0"/>
                </a:moveTo>
                <a:lnTo>
                  <a:pt x="7465864" y="0"/>
                </a:lnTo>
                <a:lnTo>
                  <a:pt x="7465864" y="14813869"/>
                </a:lnTo>
                <a:lnTo>
                  <a:pt x="0" y="14813869"/>
                </a:lnTo>
                <a:lnTo>
                  <a:pt x="0" y="0"/>
                </a:lnTo>
                <a:close/>
              </a:path>
            </a:pathLst>
          </a:custGeom>
          <a:blipFill>
            <a:blip r:embed="rId4"/>
            <a:stretch>
              <a:fillRect l="-29965" t="0" r="0" b="0"/>
            </a:stretch>
          </a:blipFill>
        </p:spPr>
      </p:sp>
      <p:grpSp>
        <p:nvGrpSpPr>
          <p:cNvPr name="Group 6" id="6"/>
          <p:cNvGrpSpPr/>
          <p:nvPr/>
        </p:nvGrpSpPr>
        <p:grpSpPr>
          <a:xfrm rot="0">
            <a:off x="2002909" y="1605368"/>
            <a:ext cx="14217672" cy="7011744"/>
            <a:chOff x="0" y="0"/>
            <a:chExt cx="3744572" cy="1846714"/>
          </a:xfrm>
        </p:grpSpPr>
        <p:sp>
          <p:nvSpPr>
            <p:cNvPr name="Freeform 7" id="7"/>
            <p:cNvSpPr/>
            <p:nvPr/>
          </p:nvSpPr>
          <p:spPr>
            <a:xfrm flipH="false" flipV="false" rot="0">
              <a:off x="0" y="0"/>
              <a:ext cx="3744572" cy="1846714"/>
            </a:xfrm>
            <a:custGeom>
              <a:avLst/>
              <a:gdLst/>
              <a:ahLst/>
              <a:cxnLst/>
              <a:rect r="r" b="b" t="t" l="l"/>
              <a:pathLst>
                <a:path h="1846714" w="3744572">
                  <a:moveTo>
                    <a:pt x="0" y="0"/>
                  </a:moveTo>
                  <a:lnTo>
                    <a:pt x="3744572" y="0"/>
                  </a:lnTo>
                  <a:lnTo>
                    <a:pt x="3744572" y="1846714"/>
                  </a:lnTo>
                  <a:lnTo>
                    <a:pt x="0" y="1846714"/>
                  </a:lnTo>
                  <a:close/>
                </a:path>
              </a:pathLst>
            </a:custGeom>
            <a:solidFill>
              <a:srgbClr val="FFFFFF">
                <a:alpha val="52941"/>
              </a:srgbClr>
            </a:solidFill>
          </p:spPr>
        </p:sp>
        <p:sp>
          <p:nvSpPr>
            <p:cNvPr name="TextBox 8" id="8"/>
            <p:cNvSpPr txBox="true"/>
            <p:nvPr/>
          </p:nvSpPr>
          <p:spPr>
            <a:xfrm>
              <a:off x="0" y="-47625"/>
              <a:ext cx="3744572" cy="1894339"/>
            </a:xfrm>
            <a:prstGeom prst="rect">
              <a:avLst/>
            </a:prstGeom>
          </p:spPr>
          <p:txBody>
            <a:bodyPr anchor="ctr" rtlCol="false" tIns="50800" lIns="50800" bIns="50800" rIns="50800"/>
            <a:lstStyle/>
            <a:p>
              <a:pPr algn="ctr">
                <a:lnSpc>
                  <a:spcPts val="2485"/>
                </a:lnSpc>
              </a:pPr>
              <a:r>
                <a:rPr lang="en-US" sz="1775">
                  <a:solidFill>
                    <a:srgbClr val="FFFFFF">
                      <a:alpha val="52941"/>
                    </a:srgbClr>
                  </a:solidFill>
                  <a:latin typeface="Marykate"/>
                  <a:ea typeface="Marykate"/>
                  <a:cs typeface="Marykate"/>
                  <a:sym typeface="Marykate"/>
                </a:rPr>
                <a:t> </a:t>
              </a:r>
            </a:p>
          </p:txBody>
        </p:sp>
      </p:grpSp>
      <p:grpSp>
        <p:nvGrpSpPr>
          <p:cNvPr name="Group 9" id="9"/>
          <p:cNvGrpSpPr/>
          <p:nvPr/>
        </p:nvGrpSpPr>
        <p:grpSpPr>
          <a:xfrm rot="5400000">
            <a:off x="341991" y="293191"/>
            <a:ext cx="1420060" cy="1420060"/>
            <a:chOff x="0" y="0"/>
            <a:chExt cx="1893413" cy="1893413"/>
          </a:xfrm>
        </p:grpSpPr>
        <p:sp>
          <p:nvSpPr>
            <p:cNvPr name="Freeform 10" id="10"/>
            <p:cNvSpPr/>
            <p:nvPr/>
          </p:nvSpPr>
          <p:spPr>
            <a:xfrm flipH="false" flipV="false" rot="0">
              <a:off x="0" y="0"/>
              <a:ext cx="1893413" cy="1893413"/>
            </a:xfrm>
            <a:custGeom>
              <a:avLst/>
              <a:gdLst/>
              <a:ahLst/>
              <a:cxnLst/>
              <a:rect r="r" b="b" t="t" l="l"/>
              <a:pathLst>
                <a:path h="1893413" w="1893413">
                  <a:moveTo>
                    <a:pt x="0" y="0"/>
                  </a:moveTo>
                  <a:lnTo>
                    <a:pt x="1893413" y="0"/>
                  </a:lnTo>
                  <a:lnTo>
                    <a:pt x="1893413" y="1893413"/>
                  </a:lnTo>
                  <a:lnTo>
                    <a:pt x="0" y="1893413"/>
                  </a:lnTo>
                  <a:lnTo>
                    <a:pt x="0" y="0"/>
                  </a:lnTo>
                  <a:close/>
                </a:path>
              </a:pathLst>
            </a:custGeom>
            <a:blipFill>
              <a:blip r:embed="rId5"/>
              <a:stretch>
                <a:fillRect l="0" t="0" r="0" b="0"/>
              </a:stretch>
            </a:blipFill>
          </p:spPr>
        </p:sp>
        <p:grpSp>
          <p:nvGrpSpPr>
            <p:cNvPr name="Group 11" id="11"/>
            <p:cNvGrpSpPr/>
            <p:nvPr/>
          </p:nvGrpSpPr>
          <p:grpSpPr>
            <a:xfrm rot="0">
              <a:off x="839799" y="527514"/>
              <a:ext cx="213816" cy="21381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nvGrpSpPr>
            <p:cNvPr name="Group 14" id="14"/>
            <p:cNvGrpSpPr/>
            <p:nvPr/>
          </p:nvGrpSpPr>
          <p:grpSpPr>
            <a:xfrm rot="0">
              <a:off x="839799" y="1152084"/>
              <a:ext cx="213816" cy="21381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grpSp>
        <p:nvGrpSpPr>
          <p:cNvPr name="Group 17" id="17"/>
          <p:cNvGrpSpPr/>
          <p:nvPr/>
        </p:nvGrpSpPr>
        <p:grpSpPr>
          <a:xfrm rot="5400000">
            <a:off x="16549270" y="8548270"/>
            <a:ext cx="1420060" cy="1420060"/>
            <a:chOff x="0" y="0"/>
            <a:chExt cx="1893413" cy="1893413"/>
          </a:xfrm>
        </p:grpSpPr>
        <p:sp>
          <p:nvSpPr>
            <p:cNvPr name="Freeform 18" id="18"/>
            <p:cNvSpPr/>
            <p:nvPr/>
          </p:nvSpPr>
          <p:spPr>
            <a:xfrm flipH="false" flipV="false" rot="0">
              <a:off x="0" y="0"/>
              <a:ext cx="1893413" cy="1893413"/>
            </a:xfrm>
            <a:custGeom>
              <a:avLst/>
              <a:gdLst/>
              <a:ahLst/>
              <a:cxnLst/>
              <a:rect r="r" b="b" t="t" l="l"/>
              <a:pathLst>
                <a:path h="1893413" w="1893413">
                  <a:moveTo>
                    <a:pt x="0" y="0"/>
                  </a:moveTo>
                  <a:lnTo>
                    <a:pt x="1893413" y="0"/>
                  </a:lnTo>
                  <a:lnTo>
                    <a:pt x="1893413" y="1893413"/>
                  </a:lnTo>
                  <a:lnTo>
                    <a:pt x="0" y="1893413"/>
                  </a:lnTo>
                  <a:lnTo>
                    <a:pt x="0" y="0"/>
                  </a:lnTo>
                  <a:close/>
                </a:path>
              </a:pathLst>
            </a:custGeom>
            <a:blipFill>
              <a:blip r:embed="rId5"/>
              <a:stretch>
                <a:fillRect l="0" t="0" r="0" b="0"/>
              </a:stretch>
            </a:blipFill>
          </p:spPr>
        </p:sp>
        <p:grpSp>
          <p:nvGrpSpPr>
            <p:cNvPr name="Group 19" id="19"/>
            <p:cNvGrpSpPr/>
            <p:nvPr/>
          </p:nvGrpSpPr>
          <p:grpSpPr>
            <a:xfrm rot="0">
              <a:off x="839799" y="527514"/>
              <a:ext cx="213816" cy="21381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nvGrpSpPr>
            <p:cNvPr name="Group 22" id="22"/>
            <p:cNvGrpSpPr/>
            <p:nvPr/>
          </p:nvGrpSpPr>
          <p:grpSpPr>
            <a:xfrm rot="0">
              <a:off x="839799" y="1152084"/>
              <a:ext cx="213816" cy="213816"/>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grpSp>
        <p:nvGrpSpPr>
          <p:cNvPr name="Group 25" id="25"/>
          <p:cNvGrpSpPr/>
          <p:nvPr/>
        </p:nvGrpSpPr>
        <p:grpSpPr>
          <a:xfrm rot="0">
            <a:off x="790599" y="1963635"/>
            <a:ext cx="522843" cy="5291591"/>
            <a:chOff x="0" y="0"/>
            <a:chExt cx="697124" cy="7055455"/>
          </a:xfrm>
        </p:grpSpPr>
        <p:sp>
          <p:nvSpPr>
            <p:cNvPr name="Freeform 26" id="26"/>
            <p:cNvSpPr/>
            <p:nvPr/>
          </p:nvSpPr>
          <p:spPr>
            <a:xfrm flipH="false" flipV="false" rot="0">
              <a:off x="0" y="3639353"/>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7" id="27"/>
            <p:cNvSpPr/>
            <p:nvPr/>
          </p:nvSpPr>
          <p:spPr>
            <a:xfrm flipH="false" flipV="false" rot="0">
              <a:off x="0" y="4553284"/>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8" id="28"/>
            <p:cNvSpPr/>
            <p:nvPr/>
          </p:nvSpPr>
          <p:spPr>
            <a:xfrm flipH="false" flipV="false" rot="0">
              <a:off x="0" y="5467215"/>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9" id="29"/>
            <p:cNvSpPr/>
            <p:nvPr/>
          </p:nvSpPr>
          <p:spPr>
            <a:xfrm flipH="false" flipV="false" rot="0">
              <a:off x="0" y="6381146"/>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0" id="30"/>
            <p:cNvSpPr/>
            <p:nvPr/>
          </p:nvSpPr>
          <p:spPr>
            <a:xfrm flipH="false" flipV="false" rot="0">
              <a:off x="0" y="0"/>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1" id="31"/>
            <p:cNvSpPr/>
            <p:nvPr/>
          </p:nvSpPr>
          <p:spPr>
            <a:xfrm flipH="false" flipV="false" rot="0">
              <a:off x="0" y="913931"/>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2" id="32"/>
            <p:cNvSpPr/>
            <p:nvPr/>
          </p:nvSpPr>
          <p:spPr>
            <a:xfrm flipH="false" flipV="false" rot="0">
              <a:off x="0" y="1827862"/>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3" id="33"/>
            <p:cNvSpPr/>
            <p:nvPr/>
          </p:nvSpPr>
          <p:spPr>
            <a:xfrm flipH="false" flipV="false" rot="0">
              <a:off x="0" y="2741793"/>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34" id="34"/>
          <p:cNvGrpSpPr/>
          <p:nvPr/>
        </p:nvGrpSpPr>
        <p:grpSpPr>
          <a:xfrm rot="0">
            <a:off x="16997878" y="2866521"/>
            <a:ext cx="522843" cy="5291591"/>
            <a:chOff x="0" y="0"/>
            <a:chExt cx="697124" cy="7055455"/>
          </a:xfrm>
        </p:grpSpPr>
        <p:sp>
          <p:nvSpPr>
            <p:cNvPr name="Freeform 35" id="35"/>
            <p:cNvSpPr/>
            <p:nvPr/>
          </p:nvSpPr>
          <p:spPr>
            <a:xfrm flipH="false" flipV="false" rot="0">
              <a:off x="0" y="3639353"/>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6" id="36"/>
            <p:cNvSpPr/>
            <p:nvPr/>
          </p:nvSpPr>
          <p:spPr>
            <a:xfrm flipH="false" flipV="false" rot="0">
              <a:off x="0" y="4553284"/>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7" id="37"/>
            <p:cNvSpPr/>
            <p:nvPr/>
          </p:nvSpPr>
          <p:spPr>
            <a:xfrm flipH="false" flipV="false" rot="0">
              <a:off x="0" y="5467215"/>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8" id="38"/>
            <p:cNvSpPr/>
            <p:nvPr/>
          </p:nvSpPr>
          <p:spPr>
            <a:xfrm flipH="false" flipV="false" rot="0">
              <a:off x="0" y="6381146"/>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9" id="39"/>
            <p:cNvSpPr/>
            <p:nvPr/>
          </p:nvSpPr>
          <p:spPr>
            <a:xfrm flipH="false" flipV="false" rot="0">
              <a:off x="0" y="0"/>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0" id="40"/>
            <p:cNvSpPr/>
            <p:nvPr/>
          </p:nvSpPr>
          <p:spPr>
            <a:xfrm flipH="false" flipV="false" rot="0">
              <a:off x="0" y="913931"/>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1" id="41"/>
            <p:cNvSpPr/>
            <p:nvPr/>
          </p:nvSpPr>
          <p:spPr>
            <a:xfrm flipH="false" flipV="false" rot="0">
              <a:off x="0" y="1827862"/>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2" id="42"/>
            <p:cNvSpPr/>
            <p:nvPr/>
          </p:nvSpPr>
          <p:spPr>
            <a:xfrm flipH="false" flipV="false" rot="0">
              <a:off x="0" y="2741793"/>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43" id="43"/>
          <p:cNvSpPr txBox="true"/>
          <p:nvPr/>
        </p:nvSpPr>
        <p:spPr>
          <a:xfrm rot="0">
            <a:off x="2627279" y="2612290"/>
            <a:ext cx="13083413" cy="5935980"/>
          </a:xfrm>
          <a:prstGeom prst="rect">
            <a:avLst/>
          </a:prstGeom>
        </p:spPr>
        <p:txBody>
          <a:bodyPr anchor="t" rtlCol="false" tIns="0" lIns="0" bIns="0" rIns="0">
            <a:spAutoFit/>
          </a:bodyPr>
          <a:lstStyle/>
          <a:p>
            <a:pPr algn="ctr">
              <a:lnSpc>
                <a:spcPts val="3660"/>
              </a:lnSpc>
            </a:pPr>
            <a:r>
              <a:rPr lang="en-US" sz="3000">
                <a:solidFill>
                  <a:srgbClr val="3A3E61"/>
                </a:solidFill>
                <a:latin typeface="Vintii"/>
                <a:ea typeface="Vintii"/>
                <a:cs typeface="Vintii"/>
                <a:sym typeface="Vintii"/>
              </a:rPr>
              <a:t>Analisis data merupakan salah satu proses penting dalam mendukung pengambilan keputusan berbasis informasi. Seiring dengan perkembangan teknologi, muncul berbagai alat bantu analisis dan visualisasi data seperti Tableau yang memungkinkan pengguna untuk menyajikan data secara interaktif, informatif, dan mudah dipahami. Melalui pendekatan CRISP-DM (Cross-Industry Standard Process for Data Mining), proses analisis dapat dilakukan secara sistematis mulai dari pemahaman data hingga penyajian hasil dalam bentuk visualisasi yang bermakna.</a:t>
            </a:r>
          </a:p>
          <a:p>
            <a:pPr algn="ctr">
              <a:lnSpc>
                <a:spcPts val="3660"/>
              </a:lnSpc>
            </a:pPr>
          </a:p>
          <a:p>
            <a:pPr algn="ctr">
              <a:lnSpc>
                <a:spcPts val="3660"/>
              </a:lnSpc>
            </a:pPr>
            <a:r>
              <a:rPr lang="en-US" sz="3000">
                <a:solidFill>
                  <a:srgbClr val="3A3E61"/>
                </a:solidFill>
                <a:latin typeface="Vintii"/>
                <a:ea typeface="Vintii"/>
                <a:cs typeface="Vintii"/>
                <a:sym typeface="Vintii"/>
              </a:rPr>
              <a:t>Industri video game merupakan salah satu sektor hiburan yang berkembang pesat dan menghasilkan data dalam jumlah besar setiap tahunnya. Dataset Video Games yang digunakan dalam proyek ini memuat lebih dari 16.000 judul game dengan informasi seperti genre, platform, tahun rilis, penjualan regional, serta skor dari pengguna dan kritikus. </a:t>
            </a:r>
          </a:p>
        </p:txBody>
      </p:sp>
      <p:sp>
        <p:nvSpPr>
          <p:cNvPr name="TextBox 44" id="44"/>
          <p:cNvSpPr txBox="true"/>
          <p:nvPr/>
        </p:nvSpPr>
        <p:spPr>
          <a:xfrm rot="0">
            <a:off x="5329866" y="1656101"/>
            <a:ext cx="7628267" cy="847029"/>
          </a:xfrm>
          <a:prstGeom prst="rect">
            <a:avLst/>
          </a:prstGeom>
        </p:spPr>
        <p:txBody>
          <a:bodyPr anchor="t" rtlCol="false" tIns="0" lIns="0" bIns="0" rIns="0">
            <a:spAutoFit/>
          </a:bodyPr>
          <a:lstStyle/>
          <a:p>
            <a:pPr algn="ctr">
              <a:lnSpc>
                <a:spcPts val="5714"/>
              </a:lnSpc>
            </a:pPr>
            <a:r>
              <a:rPr lang="en-US" sz="5195">
                <a:solidFill>
                  <a:srgbClr val="3A3E61"/>
                </a:solidFill>
                <a:latin typeface="Unique"/>
                <a:ea typeface="Unique"/>
                <a:cs typeface="Unique"/>
                <a:sym typeface="Unique"/>
              </a:rPr>
              <a:t>LAtar Belakang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1EDE2"/>
        </a:solidFill>
      </p:bgPr>
    </p:bg>
    <p:spTree>
      <p:nvGrpSpPr>
        <p:cNvPr id="1" name=""/>
        <p:cNvGrpSpPr/>
        <p:nvPr/>
      </p:nvGrpSpPr>
      <p:grpSpPr>
        <a:xfrm>
          <a:off x="0" y="0"/>
          <a:ext cx="0" cy="0"/>
          <a:chOff x="0" y="0"/>
          <a:chExt cx="0" cy="0"/>
        </a:xfrm>
      </p:grpSpPr>
      <p:sp>
        <p:nvSpPr>
          <p:cNvPr name="Freeform 2" id="2"/>
          <p:cNvSpPr/>
          <p:nvPr/>
        </p:nvSpPr>
        <p:spPr>
          <a:xfrm flipH="false" flipV="false" rot="-2512816">
            <a:off x="-4292634" y="-1843060"/>
            <a:ext cx="13973120" cy="13973120"/>
          </a:xfrm>
          <a:custGeom>
            <a:avLst/>
            <a:gdLst/>
            <a:ahLst/>
            <a:cxnLst/>
            <a:rect r="r" b="b" t="t" l="l"/>
            <a:pathLst>
              <a:path h="13973120" w="13973120">
                <a:moveTo>
                  <a:pt x="0" y="0"/>
                </a:moveTo>
                <a:lnTo>
                  <a:pt x="13973120" y="0"/>
                </a:lnTo>
                <a:lnTo>
                  <a:pt x="13973120" y="13973120"/>
                </a:lnTo>
                <a:lnTo>
                  <a:pt x="0" y="13973120"/>
                </a:lnTo>
                <a:lnTo>
                  <a:pt x="0" y="0"/>
                </a:lnTo>
                <a:close/>
              </a:path>
            </a:pathLst>
          </a:custGeom>
          <a:blipFill>
            <a:blip r:embed="rId2"/>
            <a:stretch>
              <a:fillRect l="0" t="0" r="0" b="0"/>
            </a:stretch>
          </a:blipFill>
        </p:spPr>
      </p:sp>
      <p:sp>
        <p:nvSpPr>
          <p:cNvPr name="Freeform 3" id="3"/>
          <p:cNvSpPr/>
          <p:nvPr/>
        </p:nvSpPr>
        <p:spPr>
          <a:xfrm flipH="false" flipV="false" rot="0">
            <a:off x="1915720" y="1034564"/>
            <a:ext cx="14456560" cy="7665421"/>
          </a:xfrm>
          <a:custGeom>
            <a:avLst/>
            <a:gdLst/>
            <a:ahLst/>
            <a:cxnLst/>
            <a:rect r="r" b="b" t="t" l="l"/>
            <a:pathLst>
              <a:path h="7665421" w="14456560">
                <a:moveTo>
                  <a:pt x="0" y="0"/>
                </a:moveTo>
                <a:lnTo>
                  <a:pt x="14456560" y="0"/>
                </a:lnTo>
                <a:lnTo>
                  <a:pt x="14456560" y="7665422"/>
                </a:lnTo>
                <a:lnTo>
                  <a:pt x="0" y="7665422"/>
                </a:lnTo>
                <a:lnTo>
                  <a:pt x="0" y="0"/>
                </a:lnTo>
                <a:close/>
              </a:path>
            </a:pathLst>
          </a:custGeom>
          <a:blipFill>
            <a:blip r:embed="rId3"/>
            <a:stretch>
              <a:fillRect l="0" t="-9951" r="0" b="-15699"/>
            </a:stretch>
          </a:blipFill>
        </p:spPr>
      </p:sp>
      <p:sp>
        <p:nvSpPr>
          <p:cNvPr name="Freeform 4" id="4"/>
          <p:cNvSpPr/>
          <p:nvPr/>
        </p:nvSpPr>
        <p:spPr>
          <a:xfrm flipH="false" flipV="false" rot="-5400000">
            <a:off x="5688519" y="-2039600"/>
            <a:ext cx="6954044" cy="13798307"/>
          </a:xfrm>
          <a:custGeom>
            <a:avLst/>
            <a:gdLst/>
            <a:ahLst/>
            <a:cxnLst/>
            <a:rect r="r" b="b" t="t" l="l"/>
            <a:pathLst>
              <a:path h="13798307" w="6954044">
                <a:moveTo>
                  <a:pt x="0" y="0"/>
                </a:moveTo>
                <a:lnTo>
                  <a:pt x="6954044" y="0"/>
                </a:lnTo>
                <a:lnTo>
                  <a:pt x="6954044" y="13798307"/>
                </a:lnTo>
                <a:lnTo>
                  <a:pt x="0" y="13798307"/>
                </a:lnTo>
                <a:lnTo>
                  <a:pt x="0" y="0"/>
                </a:lnTo>
                <a:close/>
              </a:path>
            </a:pathLst>
          </a:custGeom>
          <a:blipFill>
            <a:blip r:embed="rId4"/>
            <a:stretch>
              <a:fillRect l="-29965" t="0" r="0" b="0"/>
            </a:stretch>
          </a:blipFill>
        </p:spPr>
      </p:sp>
      <p:grpSp>
        <p:nvGrpSpPr>
          <p:cNvPr name="Group 5" id="5"/>
          <p:cNvGrpSpPr/>
          <p:nvPr/>
        </p:nvGrpSpPr>
        <p:grpSpPr>
          <a:xfrm rot="0">
            <a:off x="2492465" y="1571699"/>
            <a:ext cx="13242983" cy="6531055"/>
            <a:chOff x="0" y="0"/>
            <a:chExt cx="3744572" cy="1846714"/>
          </a:xfrm>
        </p:grpSpPr>
        <p:sp>
          <p:nvSpPr>
            <p:cNvPr name="Freeform 6" id="6"/>
            <p:cNvSpPr/>
            <p:nvPr/>
          </p:nvSpPr>
          <p:spPr>
            <a:xfrm flipH="false" flipV="false" rot="0">
              <a:off x="0" y="0"/>
              <a:ext cx="3744572" cy="1846714"/>
            </a:xfrm>
            <a:custGeom>
              <a:avLst/>
              <a:gdLst/>
              <a:ahLst/>
              <a:cxnLst/>
              <a:rect r="r" b="b" t="t" l="l"/>
              <a:pathLst>
                <a:path h="1846714" w="3744572">
                  <a:moveTo>
                    <a:pt x="0" y="0"/>
                  </a:moveTo>
                  <a:lnTo>
                    <a:pt x="3744572" y="0"/>
                  </a:lnTo>
                  <a:lnTo>
                    <a:pt x="3744572" y="1846714"/>
                  </a:lnTo>
                  <a:lnTo>
                    <a:pt x="0" y="1846714"/>
                  </a:lnTo>
                  <a:close/>
                </a:path>
              </a:pathLst>
            </a:custGeom>
            <a:solidFill>
              <a:srgbClr val="FFFFFF">
                <a:alpha val="52941"/>
              </a:srgbClr>
            </a:solidFill>
          </p:spPr>
        </p:sp>
        <p:sp>
          <p:nvSpPr>
            <p:cNvPr name="TextBox 7" id="7"/>
            <p:cNvSpPr txBox="true"/>
            <p:nvPr/>
          </p:nvSpPr>
          <p:spPr>
            <a:xfrm>
              <a:off x="0" y="-47625"/>
              <a:ext cx="3744572" cy="1894339"/>
            </a:xfrm>
            <a:prstGeom prst="rect">
              <a:avLst/>
            </a:prstGeom>
          </p:spPr>
          <p:txBody>
            <a:bodyPr anchor="ctr" rtlCol="false" tIns="50800" lIns="50800" bIns="50800" rIns="50800"/>
            <a:lstStyle/>
            <a:p>
              <a:pPr algn="ctr">
                <a:lnSpc>
                  <a:spcPts val="2485"/>
                </a:lnSpc>
              </a:pPr>
              <a:r>
                <a:rPr lang="en-US" sz="1775">
                  <a:solidFill>
                    <a:srgbClr val="FFFFFF">
                      <a:alpha val="52941"/>
                    </a:srgbClr>
                  </a:solidFill>
                  <a:latin typeface="Marykate"/>
                  <a:ea typeface="Marykate"/>
                  <a:cs typeface="Marykate"/>
                  <a:sym typeface="Marykate"/>
                </a:rPr>
                <a:t> </a:t>
              </a:r>
            </a:p>
          </p:txBody>
        </p:sp>
      </p:grpSp>
      <p:sp>
        <p:nvSpPr>
          <p:cNvPr name="TextBox 8" id="8"/>
          <p:cNvSpPr txBox="true"/>
          <p:nvPr/>
        </p:nvSpPr>
        <p:spPr>
          <a:xfrm rot="0">
            <a:off x="5329866" y="1656101"/>
            <a:ext cx="7628267" cy="847029"/>
          </a:xfrm>
          <a:prstGeom prst="rect">
            <a:avLst/>
          </a:prstGeom>
        </p:spPr>
        <p:txBody>
          <a:bodyPr anchor="t" rtlCol="false" tIns="0" lIns="0" bIns="0" rIns="0">
            <a:spAutoFit/>
          </a:bodyPr>
          <a:lstStyle/>
          <a:p>
            <a:pPr algn="ctr">
              <a:lnSpc>
                <a:spcPts val="5714"/>
              </a:lnSpc>
            </a:pPr>
            <a:r>
              <a:rPr lang="en-US" sz="5195">
                <a:solidFill>
                  <a:srgbClr val="3A3E61"/>
                </a:solidFill>
                <a:latin typeface="Unique"/>
                <a:ea typeface="Unique"/>
                <a:cs typeface="Unique"/>
                <a:sym typeface="Unique"/>
              </a:rPr>
              <a:t>rumusan Masalah</a:t>
            </a:r>
          </a:p>
        </p:txBody>
      </p:sp>
      <p:sp>
        <p:nvSpPr>
          <p:cNvPr name="TextBox 9" id="9"/>
          <p:cNvSpPr txBox="true"/>
          <p:nvPr/>
        </p:nvSpPr>
        <p:spPr>
          <a:xfrm rot="0">
            <a:off x="2864559" y="3089910"/>
            <a:ext cx="6051856" cy="4107180"/>
          </a:xfrm>
          <a:prstGeom prst="rect">
            <a:avLst/>
          </a:prstGeom>
        </p:spPr>
        <p:txBody>
          <a:bodyPr anchor="t" rtlCol="false" tIns="0" lIns="0" bIns="0" rIns="0">
            <a:spAutoFit/>
          </a:bodyPr>
          <a:lstStyle/>
          <a:p>
            <a:pPr algn="l" marL="647700" indent="-323850" lvl="1">
              <a:lnSpc>
                <a:spcPts val="3660"/>
              </a:lnSpc>
              <a:buAutoNum type="arabicPeriod" startAt="1"/>
            </a:pPr>
            <a:r>
              <a:rPr lang="en-US" sz="3000">
                <a:solidFill>
                  <a:srgbClr val="3A3E61"/>
                </a:solidFill>
                <a:latin typeface="Vintii"/>
                <a:ea typeface="Vintii"/>
                <a:cs typeface="Vintii"/>
                <a:sym typeface="Vintii"/>
              </a:rPr>
              <a:t>Bagaimana proses penerapan metodologi CRISP-DM dalam melakukan analisis data bisnis secara sistematis?</a:t>
            </a:r>
          </a:p>
          <a:p>
            <a:pPr algn="l" marL="647700" indent="-323850" lvl="1">
              <a:lnSpc>
                <a:spcPts val="3660"/>
              </a:lnSpc>
              <a:buAutoNum type="arabicPeriod" startAt="1"/>
            </a:pPr>
            <a:r>
              <a:rPr lang="en-US" sz="3000">
                <a:solidFill>
                  <a:srgbClr val="3A3E61"/>
                </a:solidFill>
                <a:latin typeface="Vintii"/>
                <a:ea typeface="Vintii"/>
                <a:cs typeface="Vintii"/>
                <a:sym typeface="Vintii"/>
              </a:rPr>
              <a:t>Apa hasil analisis deskriptif yang diperoleh dari dataset yang digunakan?</a:t>
            </a:r>
          </a:p>
          <a:p>
            <a:pPr algn="l">
              <a:lnSpc>
                <a:spcPts val="3660"/>
              </a:lnSpc>
            </a:pPr>
          </a:p>
          <a:p>
            <a:pPr algn="l">
              <a:lnSpc>
                <a:spcPts val="3660"/>
              </a:lnSpc>
            </a:pPr>
          </a:p>
        </p:txBody>
      </p:sp>
      <p:sp>
        <p:nvSpPr>
          <p:cNvPr name="TextBox 10" id="10"/>
          <p:cNvSpPr txBox="true"/>
          <p:nvPr/>
        </p:nvSpPr>
        <p:spPr>
          <a:xfrm rot="0">
            <a:off x="8916415" y="3089910"/>
            <a:ext cx="6381650" cy="4107180"/>
          </a:xfrm>
          <a:prstGeom prst="rect">
            <a:avLst/>
          </a:prstGeom>
        </p:spPr>
        <p:txBody>
          <a:bodyPr anchor="t" rtlCol="false" tIns="0" lIns="0" bIns="0" rIns="0">
            <a:spAutoFit/>
          </a:bodyPr>
          <a:lstStyle/>
          <a:p>
            <a:pPr algn="l">
              <a:lnSpc>
                <a:spcPts val="3660"/>
              </a:lnSpc>
            </a:pPr>
            <a:r>
              <a:rPr lang="en-US" sz="3000">
                <a:solidFill>
                  <a:srgbClr val="3A3E61"/>
                </a:solidFill>
                <a:latin typeface="Vintii"/>
                <a:ea typeface="Vintii"/>
                <a:cs typeface="Vintii"/>
                <a:sym typeface="Vintii"/>
              </a:rPr>
              <a:t>3. Bagaimana hasil dari analisis dapat    divisualisasikan dalam bentuk dashboard interaktif yang informatif dan mudah dipahami?</a:t>
            </a:r>
          </a:p>
          <a:p>
            <a:pPr algn="l">
              <a:lnSpc>
                <a:spcPts val="3660"/>
              </a:lnSpc>
            </a:pPr>
          </a:p>
          <a:p>
            <a:pPr algn="l">
              <a:lnSpc>
                <a:spcPts val="3660"/>
              </a:lnSpc>
            </a:pPr>
            <a:r>
              <a:rPr lang="en-US" sz="3000">
                <a:solidFill>
                  <a:srgbClr val="3A3E61"/>
                </a:solidFill>
                <a:latin typeface="Vintii"/>
                <a:ea typeface="Vintii"/>
                <a:cs typeface="Vintii"/>
                <a:sym typeface="Vintii"/>
              </a:rPr>
              <a:t>4. Insight apa yang diperoleh dari hasil visualisasi data untuk mendukung kepuasan manajerial dan strategis?</a:t>
            </a:r>
          </a:p>
          <a:p>
            <a:pPr algn="l">
              <a:lnSpc>
                <a:spcPts val="3660"/>
              </a:lnSpc>
            </a:pPr>
          </a:p>
        </p:txBody>
      </p:sp>
      <p:sp>
        <p:nvSpPr>
          <p:cNvPr name="Freeform 11" id="11"/>
          <p:cNvSpPr/>
          <p:nvPr/>
        </p:nvSpPr>
        <p:spPr>
          <a:xfrm flipH="false" flipV="false" rot="-2700000">
            <a:off x="364516" y="631975"/>
            <a:ext cx="2381963" cy="2457935"/>
          </a:xfrm>
          <a:custGeom>
            <a:avLst/>
            <a:gdLst/>
            <a:ahLst/>
            <a:cxnLst/>
            <a:rect r="r" b="b" t="t" l="l"/>
            <a:pathLst>
              <a:path h="2457935" w="2381963">
                <a:moveTo>
                  <a:pt x="0" y="0"/>
                </a:moveTo>
                <a:lnTo>
                  <a:pt x="2381963" y="0"/>
                </a:lnTo>
                <a:lnTo>
                  <a:pt x="2381963" y="2457935"/>
                </a:lnTo>
                <a:lnTo>
                  <a:pt x="0" y="24579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2499016">
            <a:off x="15556636" y="7348224"/>
            <a:ext cx="2381963" cy="2457935"/>
          </a:xfrm>
          <a:custGeom>
            <a:avLst/>
            <a:gdLst/>
            <a:ahLst/>
            <a:cxnLst/>
            <a:rect r="r" b="b" t="t" l="l"/>
            <a:pathLst>
              <a:path h="2457935" w="2381963">
                <a:moveTo>
                  <a:pt x="0" y="0"/>
                </a:moveTo>
                <a:lnTo>
                  <a:pt x="2381963" y="0"/>
                </a:lnTo>
                <a:lnTo>
                  <a:pt x="2381963" y="2457935"/>
                </a:lnTo>
                <a:lnTo>
                  <a:pt x="0" y="24579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3" id="13"/>
          <p:cNvSpPr/>
          <p:nvPr/>
        </p:nvSpPr>
        <p:spPr>
          <a:xfrm flipH="true">
            <a:off x="-540252" y="3407153"/>
            <a:ext cx="1568952" cy="5170039"/>
          </a:xfrm>
          <a:prstGeom prst="line">
            <a:avLst/>
          </a:prstGeom>
          <a:ln cap="rnd" w="76200">
            <a:solidFill>
              <a:srgbClr val="9AA5DF"/>
            </a:solidFill>
            <a:prstDash val="sysDash"/>
            <a:headEnd type="none" len="sm" w="sm"/>
            <a:tailEnd type="none" len="sm" w="sm"/>
          </a:ln>
        </p:spPr>
      </p:sp>
      <p:sp>
        <p:nvSpPr>
          <p:cNvPr name="AutoShape 14" id="14"/>
          <p:cNvSpPr/>
          <p:nvPr/>
        </p:nvSpPr>
        <p:spPr>
          <a:xfrm>
            <a:off x="1283133" y="3701157"/>
            <a:ext cx="38100" cy="6991254"/>
          </a:xfrm>
          <a:prstGeom prst="line">
            <a:avLst/>
          </a:prstGeom>
          <a:ln cap="rnd" w="76200">
            <a:solidFill>
              <a:srgbClr val="9AA5DF"/>
            </a:solidFill>
            <a:prstDash val="sysDash"/>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1EDE2"/>
        </a:solidFill>
      </p:bgPr>
    </p:bg>
    <p:spTree>
      <p:nvGrpSpPr>
        <p:cNvPr id="1" name=""/>
        <p:cNvGrpSpPr/>
        <p:nvPr/>
      </p:nvGrpSpPr>
      <p:grpSpPr>
        <a:xfrm>
          <a:off x="0" y="0"/>
          <a:ext cx="0" cy="0"/>
          <a:chOff x="0" y="0"/>
          <a:chExt cx="0" cy="0"/>
        </a:xfrm>
      </p:grpSpPr>
      <p:sp>
        <p:nvSpPr>
          <p:cNvPr name="Freeform 2" id="2"/>
          <p:cNvSpPr/>
          <p:nvPr/>
        </p:nvSpPr>
        <p:spPr>
          <a:xfrm flipH="false" flipV="false" rot="2363162">
            <a:off x="-2745472" y="-4218862"/>
            <a:ext cx="11863790" cy="11863790"/>
          </a:xfrm>
          <a:custGeom>
            <a:avLst/>
            <a:gdLst/>
            <a:ahLst/>
            <a:cxnLst/>
            <a:rect r="r" b="b" t="t" l="l"/>
            <a:pathLst>
              <a:path h="11863790" w="11863790">
                <a:moveTo>
                  <a:pt x="0" y="0"/>
                </a:moveTo>
                <a:lnTo>
                  <a:pt x="11863789" y="0"/>
                </a:lnTo>
                <a:lnTo>
                  <a:pt x="11863789" y="11863790"/>
                </a:lnTo>
                <a:lnTo>
                  <a:pt x="0" y="11863790"/>
                </a:lnTo>
                <a:lnTo>
                  <a:pt x="0" y="0"/>
                </a:lnTo>
                <a:close/>
              </a:path>
            </a:pathLst>
          </a:custGeom>
          <a:blipFill>
            <a:blip r:embed="rId2"/>
            <a:stretch>
              <a:fillRect l="0" t="0" r="0" b="0"/>
            </a:stretch>
          </a:blipFill>
        </p:spPr>
      </p:sp>
      <p:sp>
        <p:nvSpPr>
          <p:cNvPr name="Freeform 3" id="3"/>
          <p:cNvSpPr/>
          <p:nvPr/>
        </p:nvSpPr>
        <p:spPr>
          <a:xfrm flipH="false" flipV="false" rot="0">
            <a:off x="14202090" y="-1322495"/>
            <a:ext cx="5312174" cy="6071055"/>
          </a:xfrm>
          <a:custGeom>
            <a:avLst/>
            <a:gdLst/>
            <a:ahLst/>
            <a:cxnLst/>
            <a:rect r="r" b="b" t="t" l="l"/>
            <a:pathLst>
              <a:path h="6071055" w="5312174">
                <a:moveTo>
                  <a:pt x="0" y="0"/>
                </a:moveTo>
                <a:lnTo>
                  <a:pt x="5312174" y="0"/>
                </a:lnTo>
                <a:lnTo>
                  <a:pt x="5312174" y="6071055"/>
                </a:lnTo>
                <a:lnTo>
                  <a:pt x="0" y="6071055"/>
                </a:lnTo>
                <a:lnTo>
                  <a:pt x="0" y="0"/>
                </a:lnTo>
                <a:close/>
              </a:path>
            </a:pathLst>
          </a:custGeom>
          <a:blipFill>
            <a:blip r:embed="rId3"/>
            <a:stretch>
              <a:fillRect l="0" t="0" r="0" b="0"/>
            </a:stretch>
          </a:blipFill>
        </p:spPr>
      </p:sp>
      <p:sp>
        <p:nvSpPr>
          <p:cNvPr name="Freeform 4" id="4"/>
          <p:cNvSpPr/>
          <p:nvPr/>
        </p:nvSpPr>
        <p:spPr>
          <a:xfrm flipH="false" flipV="false" rot="-5593216">
            <a:off x="-1049628" y="6066657"/>
            <a:ext cx="5312174" cy="6071055"/>
          </a:xfrm>
          <a:custGeom>
            <a:avLst/>
            <a:gdLst/>
            <a:ahLst/>
            <a:cxnLst/>
            <a:rect r="r" b="b" t="t" l="l"/>
            <a:pathLst>
              <a:path h="6071055" w="5312174">
                <a:moveTo>
                  <a:pt x="0" y="0"/>
                </a:moveTo>
                <a:lnTo>
                  <a:pt x="5312173" y="0"/>
                </a:lnTo>
                <a:lnTo>
                  <a:pt x="5312173" y="6071055"/>
                </a:lnTo>
                <a:lnTo>
                  <a:pt x="0" y="6071055"/>
                </a:lnTo>
                <a:lnTo>
                  <a:pt x="0" y="0"/>
                </a:lnTo>
                <a:close/>
              </a:path>
            </a:pathLst>
          </a:custGeom>
          <a:blipFill>
            <a:blip r:embed="rId3"/>
            <a:stretch>
              <a:fillRect l="0" t="0" r="0" b="0"/>
            </a:stretch>
          </a:blipFill>
        </p:spPr>
      </p:sp>
      <p:grpSp>
        <p:nvGrpSpPr>
          <p:cNvPr name="Group 5" id="5"/>
          <p:cNvGrpSpPr/>
          <p:nvPr/>
        </p:nvGrpSpPr>
        <p:grpSpPr>
          <a:xfrm rot="0">
            <a:off x="711705" y="651325"/>
            <a:ext cx="16864590" cy="8984349"/>
            <a:chOff x="0" y="0"/>
            <a:chExt cx="4441703" cy="2366248"/>
          </a:xfrm>
        </p:grpSpPr>
        <p:sp>
          <p:nvSpPr>
            <p:cNvPr name="Freeform 6" id="6"/>
            <p:cNvSpPr/>
            <p:nvPr/>
          </p:nvSpPr>
          <p:spPr>
            <a:xfrm flipH="false" flipV="false" rot="0">
              <a:off x="0" y="0"/>
              <a:ext cx="4441703" cy="2366248"/>
            </a:xfrm>
            <a:custGeom>
              <a:avLst/>
              <a:gdLst/>
              <a:ahLst/>
              <a:cxnLst/>
              <a:rect r="r" b="b" t="t" l="l"/>
              <a:pathLst>
                <a:path h="2366248" w="4441703">
                  <a:moveTo>
                    <a:pt x="23412" y="0"/>
                  </a:moveTo>
                  <a:lnTo>
                    <a:pt x="4418290" y="0"/>
                  </a:lnTo>
                  <a:cubicBezTo>
                    <a:pt x="4424500" y="0"/>
                    <a:pt x="4430455" y="2467"/>
                    <a:pt x="4434845" y="6857"/>
                  </a:cubicBezTo>
                  <a:cubicBezTo>
                    <a:pt x="4439236" y="11248"/>
                    <a:pt x="4441703" y="17203"/>
                    <a:pt x="4441703" y="23412"/>
                  </a:cubicBezTo>
                  <a:lnTo>
                    <a:pt x="4441703" y="2342836"/>
                  </a:lnTo>
                  <a:cubicBezTo>
                    <a:pt x="4441703" y="2355766"/>
                    <a:pt x="4431221" y="2366248"/>
                    <a:pt x="4418290" y="2366248"/>
                  </a:cubicBezTo>
                  <a:lnTo>
                    <a:pt x="23412" y="2366248"/>
                  </a:lnTo>
                  <a:cubicBezTo>
                    <a:pt x="17203" y="2366248"/>
                    <a:pt x="11248" y="2363782"/>
                    <a:pt x="6857" y="2359391"/>
                  </a:cubicBezTo>
                  <a:cubicBezTo>
                    <a:pt x="2467" y="2355000"/>
                    <a:pt x="0" y="2349045"/>
                    <a:pt x="0" y="2342836"/>
                  </a:cubicBezTo>
                  <a:lnTo>
                    <a:pt x="0" y="23412"/>
                  </a:lnTo>
                  <a:cubicBezTo>
                    <a:pt x="0" y="10482"/>
                    <a:pt x="10482" y="0"/>
                    <a:pt x="23412" y="0"/>
                  </a:cubicBezTo>
                  <a:close/>
                </a:path>
              </a:pathLst>
            </a:custGeom>
            <a:solidFill>
              <a:srgbClr val="000000">
                <a:alpha val="0"/>
              </a:srgbClr>
            </a:solidFill>
            <a:ln w="66675" cap="rnd">
              <a:solidFill>
                <a:srgbClr val="9AA5DF"/>
              </a:solidFill>
              <a:prstDash val="dash"/>
              <a:round/>
            </a:ln>
          </p:spPr>
        </p:sp>
        <p:sp>
          <p:nvSpPr>
            <p:cNvPr name="TextBox 7" id="7"/>
            <p:cNvSpPr txBox="true"/>
            <p:nvPr/>
          </p:nvSpPr>
          <p:spPr>
            <a:xfrm>
              <a:off x="0" y="-47625"/>
              <a:ext cx="4441703" cy="2413873"/>
            </a:xfrm>
            <a:prstGeom prst="rect">
              <a:avLst/>
            </a:prstGeom>
          </p:spPr>
          <p:txBody>
            <a:bodyPr anchor="ctr" rtlCol="false" tIns="50800" lIns="50800" bIns="50800" rIns="50800"/>
            <a:lstStyle/>
            <a:p>
              <a:pPr algn="ctr">
                <a:lnSpc>
                  <a:spcPts val="2485"/>
                </a:lnSpc>
              </a:pPr>
            </a:p>
          </p:txBody>
        </p:sp>
      </p:grpSp>
      <p:sp>
        <p:nvSpPr>
          <p:cNvPr name="Freeform 8" id="8"/>
          <p:cNvSpPr/>
          <p:nvPr/>
        </p:nvSpPr>
        <p:spPr>
          <a:xfrm flipH="false" flipV="false" rot="-5400000">
            <a:off x="9641002" y="-2712651"/>
            <a:ext cx="3168788" cy="11640912"/>
          </a:xfrm>
          <a:custGeom>
            <a:avLst/>
            <a:gdLst/>
            <a:ahLst/>
            <a:cxnLst/>
            <a:rect r="r" b="b" t="t" l="l"/>
            <a:pathLst>
              <a:path h="11640912" w="3168788">
                <a:moveTo>
                  <a:pt x="0" y="0"/>
                </a:moveTo>
                <a:lnTo>
                  <a:pt x="3168788" y="0"/>
                </a:lnTo>
                <a:lnTo>
                  <a:pt x="3168788" y="11640912"/>
                </a:lnTo>
                <a:lnTo>
                  <a:pt x="0" y="11640912"/>
                </a:lnTo>
                <a:lnTo>
                  <a:pt x="0" y="0"/>
                </a:lnTo>
                <a:close/>
              </a:path>
            </a:pathLst>
          </a:custGeom>
          <a:blipFill>
            <a:blip r:embed="rId4"/>
            <a:stretch>
              <a:fillRect l="-48717" t="0" r="-91904" b="0"/>
            </a:stretch>
          </a:blipFill>
        </p:spPr>
      </p:sp>
      <p:grpSp>
        <p:nvGrpSpPr>
          <p:cNvPr name="Group 9" id="9"/>
          <p:cNvGrpSpPr/>
          <p:nvPr/>
        </p:nvGrpSpPr>
        <p:grpSpPr>
          <a:xfrm rot="0">
            <a:off x="5592616" y="1702701"/>
            <a:ext cx="11265561" cy="2810209"/>
            <a:chOff x="0" y="0"/>
            <a:chExt cx="3185439" cy="794612"/>
          </a:xfrm>
        </p:grpSpPr>
        <p:sp>
          <p:nvSpPr>
            <p:cNvPr name="Freeform 10" id="10"/>
            <p:cNvSpPr/>
            <p:nvPr/>
          </p:nvSpPr>
          <p:spPr>
            <a:xfrm flipH="false" flipV="false" rot="0">
              <a:off x="0" y="0"/>
              <a:ext cx="3185439" cy="794612"/>
            </a:xfrm>
            <a:custGeom>
              <a:avLst/>
              <a:gdLst/>
              <a:ahLst/>
              <a:cxnLst/>
              <a:rect r="r" b="b" t="t" l="l"/>
              <a:pathLst>
                <a:path h="794612" w="3185439">
                  <a:moveTo>
                    <a:pt x="0" y="0"/>
                  </a:moveTo>
                  <a:lnTo>
                    <a:pt x="3185439" y="0"/>
                  </a:lnTo>
                  <a:lnTo>
                    <a:pt x="3185439" y="794612"/>
                  </a:lnTo>
                  <a:lnTo>
                    <a:pt x="0" y="794612"/>
                  </a:lnTo>
                  <a:close/>
                </a:path>
              </a:pathLst>
            </a:custGeom>
            <a:solidFill>
              <a:srgbClr val="FFFFFF">
                <a:alpha val="52941"/>
              </a:srgbClr>
            </a:solidFill>
          </p:spPr>
        </p:sp>
        <p:sp>
          <p:nvSpPr>
            <p:cNvPr name="TextBox 11" id="11"/>
            <p:cNvSpPr txBox="true"/>
            <p:nvPr/>
          </p:nvSpPr>
          <p:spPr>
            <a:xfrm>
              <a:off x="0" y="-47625"/>
              <a:ext cx="3185439" cy="842237"/>
            </a:xfrm>
            <a:prstGeom prst="rect">
              <a:avLst/>
            </a:prstGeom>
          </p:spPr>
          <p:txBody>
            <a:bodyPr anchor="ctr" rtlCol="false" tIns="50800" lIns="50800" bIns="50800" rIns="50800"/>
            <a:lstStyle/>
            <a:p>
              <a:pPr algn="ctr">
                <a:lnSpc>
                  <a:spcPts val="2485"/>
                </a:lnSpc>
              </a:pPr>
              <a:r>
                <a:rPr lang="en-US" sz="1775">
                  <a:solidFill>
                    <a:srgbClr val="FFFFFF">
                      <a:alpha val="52941"/>
                    </a:srgbClr>
                  </a:solidFill>
                  <a:latin typeface="Marykate"/>
                  <a:ea typeface="Marykate"/>
                  <a:cs typeface="Marykate"/>
                  <a:sym typeface="Marykate"/>
                </a:rPr>
                <a:t> </a:t>
              </a:r>
            </a:p>
          </p:txBody>
        </p:sp>
      </p:grpSp>
      <p:sp>
        <p:nvSpPr>
          <p:cNvPr name="Freeform 12" id="12"/>
          <p:cNvSpPr/>
          <p:nvPr/>
        </p:nvSpPr>
        <p:spPr>
          <a:xfrm flipH="false" flipV="false" rot="-5400000">
            <a:off x="9641002" y="1358739"/>
            <a:ext cx="3168788" cy="11640912"/>
          </a:xfrm>
          <a:custGeom>
            <a:avLst/>
            <a:gdLst/>
            <a:ahLst/>
            <a:cxnLst/>
            <a:rect r="r" b="b" t="t" l="l"/>
            <a:pathLst>
              <a:path h="11640912" w="3168788">
                <a:moveTo>
                  <a:pt x="0" y="0"/>
                </a:moveTo>
                <a:lnTo>
                  <a:pt x="3168788" y="0"/>
                </a:lnTo>
                <a:lnTo>
                  <a:pt x="3168788" y="11640912"/>
                </a:lnTo>
                <a:lnTo>
                  <a:pt x="0" y="11640912"/>
                </a:lnTo>
                <a:lnTo>
                  <a:pt x="0" y="0"/>
                </a:lnTo>
                <a:close/>
              </a:path>
            </a:pathLst>
          </a:custGeom>
          <a:blipFill>
            <a:blip r:embed="rId4"/>
            <a:stretch>
              <a:fillRect l="-48717" t="0" r="-91904" b="0"/>
            </a:stretch>
          </a:blipFill>
        </p:spPr>
      </p:sp>
      <p:grpSp>
        <p:nvGrpSpPr>
          <p:cNvPr name="Group 13" id="13"/>
          <p:cNvGrpSpPr/>
          <p:nvPr/>
        </p:nvGrpSpPr>
        <p:grpSpPr>
          <a:xfrm rot="0">
            <a:off x="5592616" y="5774091"/>
            <a:ext cx="11265561" cy="2810209"/>
            <a:chOff x="0" y="0"/>
            <a:chExt cx="3185439" cy="794612"/>
          </a:xfrm>
        </p:grpSpPr>
        <p:sp>
          <p:nvSpPr>
            <p:cNvPr name="Freeform 14" id="14"/>
            <p:cNvSpPr/>
            <p:nvPr/>
          </p:nvSpPr>
          <p:spPr>
            <a:xfrm flipH="false" flipV="false" rot="0">
              <a:off x="0" y="0"/>
              <a:ext cx="3185439" cy="794612"/>
            </a:xfrm>
            <a:custGeom>
              <a:avLst/>
              <a:gdLst/>
              <a:ahLst/>
              <a:cxnLst/>
              <a:rect r="r" b="b" t="t" l="l"/>
              <a:pathLst>
                <a:path h="794612" w="3185439">
                  <a:moveTo>
                    <a:pt x="0" y="0"/>
                  </a:moveTo>
                  <a:lnTo>
                    <a:pt x="3185439" y="0"/>
                  </a:lnTo>
                  <a:lnTo>
                    <a:pt x="3185439" y="794612"/>
                  </a:lnTo>
                  <a:lnTo>
                    <a:pt x="0" y="794612"/>
                  </a:lnTo>
                  <a:close/>
                </a:path>
              </a:pathLst>
            </a:custGeom>
            <a:solidFill>
              <a:srgbClr val="FFFFFF">
                <a:alpha val="52941"/>
              </a:srgbClr>
            </a:solidFill>
          </p:spPr>
        </p:sp>
        <p:sp>
          <p:nvSpPr>
            <p:cNvPr name="TextBox 15" id="15"/>
            <p:cNvSpPr txBox="true"/>
            <p:nvPr/>
          </p:nvSpPr>
          <p:spPr>
            <a:xfrm>
              <a:off x="0" y="-47625"/>
              <a:ext cx="3185439" cy="842237"/>
            </a:xfrm>
            <a:prstGeom prst="rect">
              <a:avLst/>
            </a:prstGeom>
          </p:spPr>
          <p:txBody>
            <a:bodyPr anchor="ctr" rtlCol="false" tIns="50800" lIns="50800" bIns="50800" rIns="50800"/>
            <a:lstStyle/>
            <a:p>
              <a:pPr algn="ctr">
                <a:lnSpc>
                  <a:spcPts val="2485"/>
                </a:lnSpc>
              </a:pPr>
              <a:r>
                <a:rPr lang="en-US" sz="1775">
                  <a:solidFill>
                    <a:srgbClr val="FFFFFF">
                      <a:alpha val="52941"/>
                    </a:srgbClr>
                  </a:solidFill>
                  <a:latin typeface="Marykate"/>
                  <a:ea typeface="Marykate"/>
                  <a:cs typeface="Marykate"/>
                  <a:sym typeface="Marykate"/>
                </a:rPr>
                <a:t> </a:t>
              </a:r>
            </a:p>
          </p:txBody>
        </p:sp>
      </p:grpSp>
      <p:sp>
        <p:nvSpPr>
          <p:cNvPr name="AutoShape 16" id="16"/>
          <p:cNvSpPr/>
          <p:nvPr/>
        </p:nvSpPr>
        <p:spPr>
          <a:xfrm flipV="true">
            <a:off x="4547677" y="3107805"/>
            <a:ext cx="857263" cy="1902275"/>
          </a:xfrm>
          <a:prstGeom prst="line">
            <a:avLst/>
          </a:prstGeom>
          <a:ln cap="rnd" w="66675">
            <a:solidFill>
              <a:srgbClr val="F1EDE2"/>
            </a:solidFill>
            <a:prstDash val="sysDash"/>
            <a:headEnd type="none" len="sm" w="sm"/>
            <a:tailEnd type="none" len="sm" w="sm"/>
          </a:ln>
        </p:spPr>
      </p:sp>
      <p:sp>
        <p:nvSpPr>
          <p:cNvPr name="AutoShape 17" id="17"/>
          <p:cNvSpPr/>
          <p:nvPr/>
        </p:nvSpPr>
        <p:spPr>
          <a:xfrm>
            <a:off x="4547677" y="5143500"/>
            <a:ext cx="857263" cy="2035695"/>
          </a:xfrm>
          <a:prstGeom prst="line">
            <a:avLst/>
          </a:prstGeom>
          <a:ln cap="rnd" w="66675">
            <a:solidFill>
              <a:srgbClr val="F1EDE2"/>
            </a:solidFill>
            <a:prstDash val="sysDash"/>
            <a:headEnd type="none" len="sm" w="sm"/>
            <a:tailEnd type="none" len="sm" w="sm"/>
          </a:ln>
        </p:spPr>
      </p:sp>
      <p:grpSp>
        <p:nvGrpSpPr>
          <p:cNvPr name="Group 18" id="18"/>
          <p:cNvGrpSpPr/>
          <p:nvPr/>
        </p:nvGrpSpPr>
        <p:grpSpPr>
          <a:xfrm rot="5400000">
            <a:off x="3837647" y="4327806"/>
            <a:ext cx="1420060" cy="1420060"/>
            <a:chOff x="0" y="0"/>
            <a:chExt cx="1893413" cy="1893413"/>
          </a:xfrm>
        </p:grpSpPr>
        <p:sp>
          <p:nvSpPr>
            <p:cNvPr name="Freeform 19" id="19"/>
            <p:cNvSpPr/>
            <p:nvPr/>
          </p:nvSpPr>
          <p:spPr>
            <a:xfrm flipH="false" flipV="false" rot="0">
              <a:off x="0" y="0"/>
              <a:ext cx="1893413" cy="1893413"/>
            </a:xfrm>
            <a:custGeom>
              <a:avLst/>
              <a:gdLst/>
              <a:ahLst/>
              <a:cxnLst/>
              <a:rect r="r" b="b" t="t" l="l"/>
              <a:pathLst>
                <a:path h="1893413" w="1893413">
                  <a:moveTo>
                    <a:pt x="0" y="0"/>
                  </a:moveTo>
                  <a:lnTo>
                    <a:pt x="1893413" y="0"/>
                  </a:lnTo>
                  <a:lnTo>
                    <a:pt x="1893413" y="1893413"/>
                  </a:lnTo>
                  <a:lnTo>
                    <a:pt x="0" y="1893413"/>
                  </a:lnTo>
                  <a:lnTo>
                    <a:pt x="0" y="0"/>
                  </a:lnTo>
                  <a:close/>
                </a:path>
              </a:pathLst>
            </a:custGeom>
            <a:blipFill>
              <a:blip r:embed="rId5"/>
              <a:stretch>
                <a:fillRect l="0" t="0" r="0" b="0"/>
              </a:stretch>
            </a:blipFill>
          </p:spPr>
        </p:sp>
        <p:grpSp>
          <p:nvGrpSpPr>
            <p:cNvPr name="Group 20" id="20"/>
            <p:cNvGrpSpPr/>
            <p:nvPr/>
          </p:nvGrpSpPr>
          <p:grpSpPr>
            <a:xfrm rot="0">
              <a:off x="839799" y="527514"/>
              <a:ext cx="213816" cy="213816"/>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22" id="22"/>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nvGrpSpPr>
            <p:cNvPr name="Group 23" id="23"/>
            <p:cNvGrpSpPr/>
            <p:nvPr/>
          </p:nvGrpSpPr>
          <p:grpSpPr>
            <a:xfrm rot="0">
              <a:off x="839799" y="1152084"/>
              <a:ext cx="213816" cy="213816"/>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25" id="25"/>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grpSp>
        <p:nvGrpSpPr>
          <p:cNvPr name="Group 26" id="26"/>
          <p:cNvGrpSpPr/>
          <p:nvPr/>
        </p:nvGrpSpPr>
        <p:grpSpPr>
          <a:xfrm rot="0">
            <a:off x="1028700" y="1028700"/>
            <a:ext cx="592806" cy="2562077"/>
            <a:chOff x="0" y="0"/>
            <a:chExt cx="790408" cy="3416102"/>
          </a:xfrm>
        </p:grpSpPr>
        <p:sp>
          <p:nvSpPr>
            <p:cNvPr name="Freeform 27" id="27"/>
            <p:cNvSpPr/>
            <p:nvPr/>
          </p:nvSpPr>
          <p:spPr>
            <a:xfrm flipH="false" flipV="false" rot="0">
              <a:off x="0" y="0"/>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8" id="28"/>
            <p:cNvSpPr/>
            <p:nvPr/>
          </p:nvSpPr>
          <p:spPr>
            <a:xfrm flipH="false" flipV="false" rot="0">
              <a:off x="31094" y="913931"/>
              <a:ext cx="697124" cy="674309"/>
            </a:xfrm>
            <a:custGeom>
              <a:avLst/>
              <a:gdLst/>
              <a:ahLst/>
              <a:cxnLst/>
              <a:rect r="r" b="b" t="t" l="l"/>
              <a:pathLst>
                <a:path h="674309" w="697124">
                  <a:moveTo>
                    <a:pt x="0" y="0"/>
                  </a:moveTo>
                  <a:lnTo>
                    <a:pt x="697125" y="0"/>
                  </a:lnTo>
                  <a:lnTo>
                    <a:pt x="697125"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9" id="29"/>
            <p:cNvSpPr/>
            <p:nvPr/>
          </p:nvSpPr>
          <p:spPr>
            <a:xfrm flipH="false" flipV="false" rot="0">
              <a:off x="62189" y="1827862"/>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0" id="30"/>
            <p:cNvSpPr/>
            <p:nvPr/>
          </p:nvSpPr>
          <p:spPr>
            <a:xfrm flipH="false" flipV="false" rot="0">
              <a:off x="93283" y="2741793"/>
              <a:ext cx="697124" cy="674309"/>
            </a:xfrm>
            <a:custGeom>
              <a:avLst/>
              <a:gdLst/>
              <a:ahLst/>
              <a:cxnLst/>
              <a:rect r="r" b="b" t="t" l="l"/>
              <a:pathLst>
                <a:path h="674309" w="697124">
                  <a:moveTo>
                    <a:pt x="0" y="0"/>
                  </a:moveTo>
                  <a:lnTo>
                    <a:pt x="697125" y="0"/>
                  </a:lnTo>
                  <a:lnTo>
                    <a:pt x="697125"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31" id="31"/>
          <p:cNvGrpSpPr/>
          <p:nvPr/>
        </p:nvGrpSpPr>
        <p:grpSpPr>
          <a:xfrm rot="0">
            <a:off x="1028700" y="6696223"/>
            <a:ext cx="592806" cy="2562077"/>
            <a:chOff x="0" y="0"/>
            <a:chExt cx="790408" cy="3416102"/>
          </a:xfrm>
        </p:grpSpPr>
        <p:sp>
          <p:nvSpPr>
            <p:cNvPr name="Freeform 32" id="32"/>
            <p:cNvSpPr/>
            <p:nvPr/>
          </p:nvSpPr>
          <p:spPr>
            <a:xfrm flipH="false" flipV="false" rot="0">
              <a:off x="0" y="0"/>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3" id="33"/>
            <p:cNvSpPr/>
            <p:nvPr/>
          </p:nvSpPr>
          <p:spPr>
            <a:xfrm flipH="false" flipV="false" rot="0">
              <a:off x="31094" y="913931"/>
              <a:ext cx="697124" cy="674309"/>
            </a:xfrm>
            <a:custGeom>
              <a:avLst/>
              <a:gdLst/>
              <a:ahLst/>
              <a:cxnLst/>
              <a:rect r="r" b="b" t="t" l="l"/>
              <a:pathLst>
                <a:path h="674309" w="697124">
                  <a:moveTo>
                    <a:pt x="0" y="0"/>
                  </a:moveTo>
                  <a:lnTo>
                    <a:pt x="697125" y="0"/>
                  </a:lnTo>
                  <a:lnTo>
                    <a:pt x="697125"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4" id="34"/>
            <p:cNvSpPr/>
            <p:nvPr/>
          </p:nvSpPr>
          <p:spPr>
            <a:xfrm flipH="false" flipV="false" rot="0">
              <a:off x="62189" y="1827862"/>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5" id="35"/>
            <p:cNvSpPr/>
            <p:nvPr/>
          </p:nvSpPr>
          <p:spPr>
            <a:xfrm flipH="false" flipV="false" rot="0">
              <a:off x="93283" y="2741793"/>
              <a:ext cx="697124" cy="674309"/>
            </a:xfrm>
            <a:custGeom>
              <a:avLst/>
              <a:gdLst/>
              <a:ahLst/>
              <a:cxnLst/>
              <a:rect r="r" b="b" t="t" l="l"/>
              <a:pathLst>
                <a:path h="674309" w="697124">
                  <a:moveTo>
                    <a:pt x="0" y="0"/>
                  </a:moveTo>
                  <a:lnTo>
                    <a:pt x="697125" y="0"/>
                  </a:lnTo>
                  <a:lnTo>
                    <a:pt x="697125"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36" id="36"/>
          <p:cNvSpPr txBox="true"/>
          <p:nvPr/>
        </p:nvSpPr>
        <p:spPr>
          <a:xfrm rot="0">
            <a:off x="1219296" y="4691410"/>
            <a:ext cx="2558829" cy="847029"/>
          </a:xfrm>
          <a:prstGeom prst="rect">
            <a:avLst/>
          </a:prstGeom>
        </p:spPr>
        <p:txBody>
          <a:bodyPr anchor="t" rtlCol="false" tIns="0" lIns="0" bIns="0" rIns="0">
            <a:spAutoFit/>
          </a:bodyPr>
          <a:lstStyle/>
          <a:p>
            <a:pPr algn="l">
              <a:lnSpc>
                <a:spcPts val="5714"/>
              </a:lnSpc>
            </a:pPr>
            <a:r>
              <a:rPr lang="en-US" sz="5195">
                <a:solidFill>
                  <a:srgbClr val="FFFFFF"/>
                </a:solidFill>
                <a:latin typeface="Unique"/>
                <a:ea typeface="Unique"/>
                <a:cs typeface="Unique"/>
                <a:sym typeface="Unique"/>
              </a:rPr>
              <a:t>Tujuan</a:t>
            </a:r>
          </a:p>
        </p:txBody>
      </p:sp>
      <p:sp>
        <p:nvSpPr>
          <p:cNvPr name="TextBox 37" id="37"/>
          <p:cNvSpPr txBox="true"/>
          <p:nvPr/>
        </p:nvSpPr>
        <p:spPr>
          <a:xfrm rot="0">
            <a:off x="6180976" y="1995267"/>
            <a:ext cx="10387707" cy="2735580"/>
          </a:xfrm>
          <a:prstGeom prst="rect">
            <a:avLst/>
          </a:prstGeom>
        </p:spPr>
        <p:txBody>
          <a:bodyPr anchor="t" rtlCol="false" tIns="0" lIns="0" bIns="0" rIns="0">
            <a:spAutoFit/>
          </a:bodyPr>
          <a:lstStyle/>
          <a:p>
            <a:pPr algn="ctr" marL="647700" indent="-323850" lvl="1">
              <a:lnSpc>
                <a:spcPts val="3660"/>
              </a:lnSpc>
              <a:buAutoNum type="arabicPeriod" startAt="1"/>
            </a:pPr>
            <a:r>
              <a:rPr lang="en-US" sz="3000">
                <a:solidFill>
                  <a:srgbClr val="3A3E61"/>
                </a:solidFill>
                <a:latin typeface="Vintii"/>
                <a:ea typeface="Vintii"/>
                <a:cs typeface="Vintii"/>
                <a:sym typeface="Vintii"/>
              </a:rPr>
              <a:t>Menerapkan semua tahapan CRISP-DM dalam menganalisis dataset bisnis, mulai dari business understanding hingga deployment</a:t>
            </a:r>
          </a:p>
          <a:p>
            <a:pPr algn="ctr" marL="647700" indent="-323850" lvl="1">
              <a:lnSpc>
                <a:spcPts val="3660"/>
              </a:lnSpc>
              <a:buAutoNum type="arabicPeriod" startAt="1"/>
            </a:pPr>
            <a:r>
              <a:rPr lang="en-US" sz="3000">
                <a:solidFill>
                  <a:srgbClr val="3A3E61"/>
                </a:solidFill>
                <a:latin typeface="Vintii"/>
                <a:ea typeface="Vintii"/>
                <a:cs typeface="Vintii"/>
                <a:sym typeface="Vintii"/>
              </a:rPr>
              <a:t>Melakukan analisis deskriptif untuk mengenali pola, tren dan hubungan antar variabel dalam data</a:t>
            </a:r>
          </a:p>
          <a:p>
            <a:pPr algn="ctr">
              <a:lnSpc>
                <a:spcPts val="3660"/>
              </a:lnSpc>
            </a:pPr>
          </a:p>
        </p:txBody>
      </p:sp>
      <p:sp>
        <p:nvSpPr>
          <p:cNvPr name="TextBox 38" id="38"/>
          <p:cNvSpPr txBox="true"/>
          <p:nvPr/>
        </p:nvSpPr>
        <p:spPr>
          <a:xfrm rot="0">
            <a:off x="6180976" y="6066657"/>
            <a:ext cx="10387707" cy="1821180"/>
          </a:xfrm>
          <a:prstGeom prst="rect">
            <a:avLst/>
          </a:prstGeom>
        </p:spPr>
        <p:txBody>
          <a:bodyPr anchor="t" rtlCol="false" tIns="0" lIns="0" bIns="0" rIns="0">
            <a:spAutoFit/>
          </a:bodyPr>
          <a:lstStyle/>
          <a:p>
            <a:pPr algn="ctr">
              <a:lnSpc>
                <a:spcPts val="3660"/>
              </a:lnSpc>
            </a:pPr>
            <a:r>
              <a:rPr lang="en-US" sz="3000">
                <a:solidFill>
                  <a:srgbClr val="3A3E61"/>
                </a:solidFill>
                <a:latin typeface="Vintii"/>
                <a:ea typeface="Vintii"/>
                <a:cs typeface="Vintii"/>
                <a:sym typeface="Vintii"/>
              </a:rPr>
              <a:t>3.  Membuat dashboard interaktif menggunakan Tableau untuk menampilkan hasil analisis secara visual</a:t>
            </a:r>
          </a:p>
          <a:p>
            <a:pPr algn="ctr">
              <a:lnSpc>
                <a:spcPts val="3660"/>
              </a:lnSpc>
            </a:pPr>
            <a:r>
              <a:rPr lang="en-US" sz="3000">
                <a:solidFill>
                  <a:srgbClr val="3A3E61"/>
                </a:solidFill>
                <a:latin typeface="Vintii"/>
                <a:ea typeface="Vintii"/>
                <a:cs typeface="Vintii"/>
                <a:sym typeface="Vintii"/>
              </a:rPr>
              <a:t>4. </a:t>
            </a:r>
            <a:r>
              <a:rPr lang="en-US" sz="3000">
                <a:solidFill>
                  <a:srgbClr val="3A3E61"/>
                </a:solidFill>
                <a:latin typeface="Vintii"/>
                <a:ea typeface="Vintii"/>
                <a:cs typeface="Vintii"/>
                <a:sym typeface="Vintii"/>
              </a:rPr>
              <a:t>Menghasilkan insight yang relevan berdasarkan visualisasi data</a:t>
            </a:r>
          </a:p>
          <a:p>
            <a:pPr algn="ctr">
              <a:lnSpc>
                <a:spcPts val="366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1EDE2"/>
        </a:solidFill>
      </p:bgPr>
    </p:bg>
    <p:spTree>
      <p:nvGrpSpPr>
        <p:cNvPr id="1" name=""/>
        <p:cNvGrpSpPr/>
        <p:nvPr/>
      </p:nvGrpSpPr>
      <p:grpSpPr>
        <a:xfrm>
          <a:off x="0" y="0"/>
          <a:ext cx="0" cy="0"/>
          <a:chOff x="0" y="0"/>
          <a:chExt cx="0" cy="0"/>
        </a:xfrm>
      </p:grpSpPr>
      <p:sp>
        <p:nvSpPr>
          <p:cNvPr name="Freeform 2" id="2"/>
          <p:cNvSpPr/>
          <p:nvPr/>
        </p:nvSpPr>
        <p:spPr>
          <a:xfrm flipH="false" flipV="false" rot="2025189">
            <a:off x="15794744" y="5386987"/>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4202090" y="-1322495"/>
            <a:ext cx="5312174" cy="6071055"/>
          </a:xfrm>
          <a:custGeom>
            <a:avLst/>
            <a:gdLst/>
            <a:ahLst/>
            <a:cxnLst/>
            <a:rect r="r" b="b" t="t" l="l"/>
            <a:pathLst>
              <a:path h="6071055" w="5312174">
                <a:moveTo>
                  <a:pt x="0" y="0"/>
                </a:moveTo>
                <a:lnTo>
                  <a:pt x="5312174" y="0"/>
                </a:lnTo>
                <a:lnTo>
                  <a:pt x="5312174" y="6071055"/>
                </a:lnTo>
                <a:lnTo>
                  <a:pt x="0" y="6071055"/>
                </a:lnTo>
                <a:lnTo>
                  <a:pt x="0" y="0"/>
                </a:lnTo>
                <a:close/>
              </a:path>
            </a:pathLst>
          </a:custGeom>
          <a:blipFill>
            <a:blip r:embed="rId3"/>
            <a:stretch>
              <a:fillRect l="0" t="0" r="0" b="0"/>
            </a:stretch>
          </a:blipFill>
        </p:spPr>
      </p:sp>
      <p:sp>
        <p:nvSpPr>
          <p:cNvPr name="Freeform 4" id="4"/>
          <p:cNvSpPr/>
          <p:nvPr/>
        </p:nvSpPr>
        <p:spPr>
          <a:xfrm flipH="false" flipV="false" rot="2025189">
            <a:off x="-5688281" y="-4678754"/>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5593216">
            <a:off x="-1049628" y="6066657"/>
            <a:ext cx="5312174" cy="6071055"/>
          </a:xfrm>
          <a:custGeom>
            <a:avLst/>
            <a:gdLst/>
            <a:ahLst/>
            <a:cxnLst/>
            <a:rect r="r" b="b" t="t" l="l"/>
            <a:pathLst>
              <a:path h="6071055" w="5312174">
                <a:moveTo>
                  <a:pt x="0" y="0"/>
                </a:moveTo>
                <a:lnTo>
                  <a:pt x="5312173" y="0"/>
                </a:lnTo>
                <a:lnTo>
                  <a:pt x="5312173" y="6071055"/>
                </a:lnTo>
                <a:lnTo>
                  <a:pt x="0" y="6071055"/>
                </a:lnTo>
                <a:lnTo>
                  <a:pt x="0" y="0"/>
                </a:lnTo>
                <a:close/>
              </a:path>
            </a:pathLst>
          </a:custGeom>
          <a:blipFill>
            <a:blip r:embed="rId3"/>
            <a:stretch>
              <a:fillRect l="0" t="0" r="0" b="0"/>
            </a:stretch>
          </a:blipFill>
        </p:spPr>
      </p:sp>
      <p:grpSp>
        <p:nvGrpSpPr>
          <p:cNvPr name="Group 6" id="6"/>
          <p:cNvGrpSpPr/>
          <p:nvPr/>
        </p:nvGrpSpPr>
        <p:grpSpPr>
          <a:xfrm rot="5400000">
            <a:off x="503096" y="7910545"/>
            <a:ext cx="1853455" cy="1853455"/>
            <a:chOff x="0" y="0"/>
            <a:chExt cx="2471273" cy="2471273"/>
          </a:xfrm>
        </p:grpSpPr>
        <p:sp>
          <p:nvSpPr>
            <p:cNvPr name="Freeform 7" id="7"/>
            <p:cNvSpPr/>
            <p:nvPr/>
          </p:nvSpPr>
          <p:spPr>
            <a:xfrm flipH="false" flipV="false" rot="0">
              <a:off x="0" y="0"/>
              <a:ext cx="2471273" cy="2471273"/>
            </a:xfrm>
            <a:custGeom>
              <a:avLst/>
              <a:gdLst/>
              <a:ahLst/>
              <a:cxnLst/>
              <a:rect r="r" b="b" t="t" l="l"/>
              <a:pathLst>
                <a:path h="2471273" w="2471273">
                  <a:moveTo>
                    <a:pt x="0" y="0"/>
                  </a:moveTo>
                  <a:lnTo>
                    <a:pt x="2471273" y="0"/>
                  </a:lnTo>
                  <a:lnTo>
                    <a:pt x="2471273" y="2471273"/>
                  </a:lnTo>
                  <a:lnTo>
                    <a:pt x="0" y="2471273"/>
                  </a:lnTo>
                  <a:lnTo>
                    <a:pt x="0" y="0"/>
                  </a:lnTo>
                  <a:close/>
                </a:path>
              </a:pathLst>
            </a:custGeom>
            <a:blipFill>
              <a:blip r:embed="rId4"/>
              <a:stretch>
                <a:fillRect l="0" t="0" r="0" b="0"/>
              </a:stretch>
            </a:blipFill>
          </p:spPr>
        </p:sp>
        <p:grpSp>
          <p:nvGrpSpPr>
            <p:cNvPr name="Group 8" id="8"/>
            <p:cNvGrpSpPr/>
            <p:nvPr/>
          </p:nvGrpSpPr>
          <p:grpSpPr>
            <a:xfrm rot="0">
              <a:off x="1096101" y="688508"/>
              <a:ext cx="279071" cy="27907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096101" y="1503694"/>
              <a:ext cx="279071" cy="27907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sp>
        <p:nvSpPr>
          <p:cNvPr name="Freeform 14" id="14"/>
          <p:cNvSpPr/>
          <p:nvPr/>
        </p:nvSpPr>
        <p:spPr>
          <a:xfrm flipH="false" flipV="false" rot="-5400000">
            <a:off x="5563590" y="-1972789"/>
            <a:ext cx="3266710" cy="11534244"/>
          </a:xfrm>
          <a:custGeom>
            <a:avLst/>
            <a:gdLst/>
            <a:ahLst/>
            <a:cxnLst/>
            <a:rect r="r" b="b" t="t" l="l"/>
            <a:pathLst>
              <a:path h="11534244" w="3266710">
                <a:moveTo>
                  <a:pt x="0" y="0"/>
                </a:moveTo>
                <a:lnTo>
                  <a:pt x="3266710" y="0"/>
                </a:lnTo>
                <a:lnTo>
                  <a:pt x="3266710" y="11534244"/>
                </a:lnTo>
                <a:lnTo>
                  <a:pt x="0" y="11534244"/>
                </a:lnTo>
                <a:lnTo>
                  <a:pt x="0" y="0"/>
                </a:lnTo>
                <a:close/>
              </a:path>
            </a:pathLst>
          </a:custGeom>
          <a:blipFill>
            <a:blip r:embed="rId5"/>
            <a:stretch>
              <a:fillRect l="-33326" t="0" r="-97944" b="0"/>
            </a:stretch>
          </a:blipFill>
        </p:spPr>
      </p:sp>
      <p:grpSp>
        <p:nvGrpSpPr>
          <p:cNvPr name="Group 15" id="15"/>
          <p:cNvGrpSpPr/>
          <p:nvPr/>
        </p:nvGrpSpPr>
        <p:grpSpPr>
          <a:xfrm rot="0">
            <a:off x="1609695" y="2361557"/>
            <a:ext cx="11174500" cy="2865551"/>
            <a:chOff x="0" y="0"/>
            <a:chExt cx="3159690" cy="810260"/>
          </a:xfrm>
        </p:grpSpPr>
        <p:sp>
          <p:nvSpPr>
            <p:cNvPr name="Freeform 16" id="16"/>
            <p:cNvSpPr/>
            <p:nvPr/>
          </p:nvSpPr>
          <p:spPr>
            <a:xfrm flipH="false" flipV="false" rot="0">
              <a:off x="0" y="0"/>
              <a:ext cx="3159690" cy="810260"/>
            </a:xfrm>
            <a:custGeom>
              <a:avLst/>
              <a:gdLst/>
              <a:ahLst/>
              <a:cxnLst/>
              <a:rect r="r" b="b" t="t" l="l"/>
              <a:pathLst>
                <a:path h="810260" w="3159690">
                  <a:moveTo>
                    <a:pt x="0" y="0"/>
                  </a:moveTo>
                  <a:lnTo>
                    <a:pt x="3159690" y="0"/>
                  </a:lnTo>
                  <a:lnTo>
                    <a:pt x="3159690" y="810260"/>
                  </a:lnTo>
                  <a:lnTo>
                    <a:pt x="0" y="810260"/>
                  </a:lnTo>
                  <a:close/>
                </a:path>
              </a:pathLst>
            </a:custGeom>
            <a:solidFill>
              <a:srgbClr val="FFFFFF">
                <a:alpha val="52941"/>
              </a:srgbClr>
            </a:solidFill>
          </p:spPr>
        </p:sp>
        <p:sp>
          <p:nvSpPr>
            <p:cNvPr name="TextBox 17" id="17"/>
            <p:cNvSpPr txBox="true"/>
            <p:nvPr/>
          </p:nvSpPr>
          <p:spPr>
            <a:xfrm>
              <a:off x="0" y="-47625"/>
              <a:ext cx="3159690" cy="857885"/>
            </a:xfrm>
            <a:prstGeom prst="rect">
              <a:avLst/>
            </a:prstGeom>
          </p:spPr>
          <p:txBody>
            <a:bodyPr anchor="ctr" rtlCol="false" tIns="50800" lIns="50800" bIns="50800" rIns="50800"/>
            <a:lstStyle/>
            <a:p>
              <a:pPr algn="ctr">
                <a:lnSpc>
                  <a:spcPts val="2485"/>
                </a:lnSpc>
              </a:pPr>
              <a:r>
                <a:rPr lang="en-US" sz="1775">
                  <a:solidFill>
                    <a:srgbClr val="FFFFFF">
                      <a:alpha val="52941"/>
                    </a:srgbClr>
                  </a:solidFill>
                  <a:latin typeface="Marykate"/>
                  <a:ea typeface="Marykate"/>
                  <a:cs typeface="Marykate"/>
                  <a:sym typeface="Marykate"/>
                </a:rPr>
                <a:t> </a:t>
              </a:r>
            </a:p>
          </p:txBody>
        </p:sp>
      </p:grpSp>
      <p:sp>
        <p:nvSpPr>
          <p:cNvPr name="TextBox 18" id="18"/>
          <p:cNvSpPr txBox="true"/>
          <p:nvPr/>
        </p:nvSpPr>
        <p:spPr>
          <a:xfrm rot="0">
            <a:off x="7309550" y="1169071"/>
            <a:ext cx="3668900" cy="847029"/>
          </a:xfrm>
          <a:prstGeom prst="rect">
            <a:avLst/>
          </a:prstGeom>
        </p:spPr>
        <p:txBody>
          <a:bodyPr anchor="t" rtlCol="false" tIns="0" lIns="0" bIns="0" rIns="0">
            <a:spAutoFit/>
          </a:bodyPr>
          <a:lstStyle/>
          <a:p>
            <a:pPr algn="ctr">
              <a:lnSpc>
                <a:spcPts val="5714"/>
              </a:lnSpc>
            </a:pPr>
            <a:r>
              <a:rPr lang="en-US" sz="5195">
                <a:solidFill>
                  <a:srgbClr val="3A3E61"/>
                </a:solidFill>
                <a:latin typeface="Unique"/>
                <a:ea typeface="Unique"/>
                <a:cs typeface="Unique"/>
                <a:sym typeface="Unique"/>
              </a:rPr>
              <a:t>Insight</a:t>
            </a:r>
          </a:p>
        </p:txBody>
      </p:sp>
      <p:sp>
        <p:nvSpPr>
          <p:cNvPr name="Freeform 19" id="19"/>
          <p:cNvSpPr/>
          <p:nvPr/>
        </p:nvSpPr>
        <p:spPr>
          <a:xfrm flipH="false" flipV="false" rot="-5400000">
            <a:off x="9457700" y="1436796"/>
            <a:ext cx="3266710" cy="11534244"/>
          </a:xfrm>
          <a:custGeom>
            <a:avLst/>
            <a:gdLst/>
            <a:ahLst/>
            <a:cxnLst/>
            <a:rect r="r" b="b" t="t" l="l"/>
            <a:pathLst>
              <a:path h="11534244" w="3266710">
                <a:moveTo>
                  <a:pt x="0" y="0"/>
                </a:moveTo>
                <a:lnTo>
                  <a:pt x="3266710" y="0"/>
                </a:lnTo>
                <a:lnTo>
                  <a:pt x="3266710" y="11534244"/>
                </a:lnTo>
                <a:lnTo>
                  <a:pt x="0" y="11534244"/>
                </a:lnTo>
                <a:lnTo>
                  <a:pt x="0" y="0"/>
                </a:lnTo>
                <a:close/>
              </a:path>
            </a:pathLst>
          </a:custGeom>
          <a:blipFill>
            <a:blip r:embed="rId5"/>
            <a:stretch>
              <a:fillRect l="-33326" t="0" r="-97944" b="0"/>
            </a:stretch>
          </a:blipFill>
        </p:spPr>
      </p:sp>
      <p:grpSp>
        <p:nvGrpSpPr>
          <p:cNvPr name="Group 20" id="20"/>
          <p:cNvGrpSpPr/>
          <p:nvPr/>
        </p:nvGrpSpPr>
        <p:grpSpPr>
          <a:xfrm rot="0">
            <a:off x="5503805" y="5771142"/>
            <a:ext cx="11174500" cy="2865551"/>
            <a:chOff x="0" y="0"/>
            <a:chExt cx="3159690" cy="810260"/>
          </a:xfrm>
        </p:grpSpPr>
        <p:sp>
          <p:nvSpPr>
            <p:cNvPr name="Freeform 21" id="21"/>
            <p:cNvSpPr/>
            <p:nvPr/>
          </p:nvSpPr>
          <p:spPr>
            <a:xfrm flipH="false" flipV="false" rot="0">
              <a:off x="0" y="0"/>
              <a:ext cx="3159690" cy="810260"/>
            </a:xfrm>
            <a:custGeom>
              <a:avLst/>
              <a:gdLst/>
              <a:ahLst/>
              <a:cxnLst/>
              <a:rect r="r" b="b" t="t" l="l"/>
              <a:pathLst>
                <a:path h="810260" w="3159690">
                  <a:moveTo>
                    <a:pt x="0" y="0"/>
                  </a:moveTo>
                  <a:lnTo>
                    <a:pt x="3159690" y="0"/>
                  </a:lnTo>
                  <a:lnTo>
                    <a:pt x="3159690" y="810260"/>
                  </a:lnTo>
                  <a:lnTo>
                    <a:pt x="0" y="810260"/>
                  </a:lnTo>
                  <a:close/>
                </a:path>
              </a:pathLst>
            </a:custGeom>
            <a:solidFill>
              <a:srgbClr val="FFFFFF">
                <a:alpha val="52941"/>
              </a:srgbClr>
            </a:solidFill>
          </p:spPr>
        </p:sp>
        <p:sp>
          <p:nvSpPr>
            <p:cNvPr name="TextBox 22" id="22"/>
            <p:cNvSpPr txBox="true"/>
            <p:nvPr/>
          </p:nvSpPr>
          <p:spPr>
            <a:xfrm>
              <a:off x="0" y="-47625"/>
              <a:ext cx="3159690" cy="857885"/>
            </a:xfrm>
            <a:prstGeom prst="rect">
              <a:avLst/>
            </a:prstGeom>
          </p:spPr>
          <p:txBody>
            <a:bodyPr anchor="ctr" rtlCol="false" tIns="50800" lIns="50800" bIns="50800" rIns="50800"/>
            <a:lstStyle/>
            <a:p>
              <a:pPr algn="ctr">
                <a:lnSpc>
                  <a:spcPts val="2485"/>
                </a:lnSpc>
              </a:pPr>
              <a:r>
                <a:rPr lang="en-US" sz="1775">
                  <a:solidFill>
                    <a:srgbClr val="FFFFFF">
                      <a:alpha val="52941"/>
                    </a:srgbClr>
                  </a:solidFill>
                  <a:latin typeface="Marykate"/>
                  <a:ea typeface="Marykate"/>
                  <a:cs typeface="Marykate"/>
                  <a:sym typeface="Marykate"/>
                </a:rPr>
                <a:t> </a:t>
              </a:r>
            </a:p>
          </p:txBody>
        </p:sp>
      </p:grpSp>
      <p:grpSp>
        <p:nvGrpSpPr>
          <p:cNvPr name="Group 23" id="23"/>
          <p:cNvGrpSpPr/>
          <p:nvPr/>
        </p:nvGrpSpPr>
        <p:grpSpPr>
          <a:xfrm rot="5400000">
            <a:off x="16185794" y="299493"/>
            <a:ext cx="1853455" cy="1853455"/>
            <a:chOff x="0" y="0"/>
            <a:chExt cx="2471273" cy="2471273"/>
          </a:xfrm>
        </p:grpSpPr>
        <p:sp>
          <p:nvSpPr>
            <p:cNvPr name="Freeform 24" id="24"/>
            <p:cNvSpPr/>
            <p:nvPr/>
          </p:nvSpPr>
          <p:spPr>
            <a:xfrm flipH="false" flipV="false" rot="0">
              <a:off x="0" y="0"/>
              <a:ext cx="2471273" cy="2471273"/>
            </a:xfrm>
            <a:custGeom>
              <a:avLst/>
              <a:gdLst/>
              <a:ahLst/>
              <a:cxnLst/>
              <a:rect r="r" b="b" t="t" l="l"/>
              <a:pathLst>
                <a:path h="2471273" w="2471273">
                  <a:moveTo>
                    <a:pt x="0" y="0"/>
                  </a:moveTo>
                  <a:lnTo>
                    <a:pt x="2471273" y="0"/>
                  </a:lnTo>
                  <a:lnTo>
                    <a:pt x="2471273" y="2471273"/>
                  </a:lnTo>
                  <a:lnTo>
                    <a:pt x="0" y="2471273"/>
                  </a:lnTo>
                  <a:lnTo>
                    <a:pt x="0" y="0"/>
                  </a:lnTo>
                  <a:close/>
                </a:path>
              </a:pathLst>
            </a:custGeom>
            <a:blipFill>
              <a:blip r:embed="rId4"/>
              <a:stretch>
                <a:fillRect l="0" t="0" r="0" b="0"/>
              </a:stretch>
            </a:blipFill>
          </p:spPr>
        </p:sp>
        <p:grpSp>
          <p:nvGrpSpPr>
            <p:cNvPr name="Group 25" id="25"/>
            <p:cNvGrpSpPr/>
            <p:nvPr/>
          </p:nvGrpSpPr>
          <p:grpSpPr>
            <a:xfrm rot="0">
              <a:off x="1096101" y="688508"/>
              <a:ext cx="279071" cy="279071"/>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27" id="27"/>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1096101" y="1503694"/>
              <a:ext cx="279071" cy="279071"/>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30" id="30"/>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grpSp>
        <p:nvGrpSpPr>
          <p:cNvPr name="Group 31" id="31"/>
          <p:cNvGrpSpPr/>
          <p:nvPr/>
        </p:nvGrpSpPr>
        <p:grpSpPr>
          <a:xfrm rot="0">
            <a:off x="206693" y="0"/>
            <a:ext cx="592806" cy="2562077"/>
            <a:chOff x="0" y="0"/>
            <a:chExt cx="790408" cy="3416102"/>
          </a:xfrm>
        </p:grpSpPr>
        <p:sp>
          <p:nvSpPr>
            <p:cNvPr name="Freeform 32" id="32"/>
            <p:cNvSpPr/>
            <p:nvPr/>
          </p:nvSpPr>
          <p:spPr>
            <a:xfrm flipH="false" flipV="false" rot="0">
              <a:off x="0" y="0"/>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3" id="33"/>
            <p:cNvSpPr/>
            <p:nvPr/>
          </p:nvSpPr>
          <p:spPr>
            <a:xfrm flipH="false" flipV="false" rot="0">
              <a:off x="31094" y="913931"/>
              <a:ext cx="697124" cy="674309"/>
            </a:xfrm>
            <a:custGeom>
              <a:avLst/>
              <a:gdLst/>
              <a:ahLst/>
              <a:cxnLst/>
              <a:rect r="r" b="b" t="t" l="l"/>
              <a:pathLst>
                <a:path h="674309" w="697124">
                  <a:moveTo>
                    <a:pt x="0" y="0"/>
                  </a:moveTo>
                  <a:lnTo>
                    <a:pt x="697125" y="0"/>
                  </a:lnTo>
                  <a:lnTo>
                    <a:pt x="697125"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4" id="34"/>
            <p:cNvSpPr/>
            <p:nvPr/>
          </p:nvSpPr>
          <p:spPr>
            <a:xfrm flipH="false" flipV="false" rot="0">
              <a:off x="62189" y="1827862"/>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5" id="35"/>
            <p:cNvSpPr/>
            <p:nvPr/>
          </p:nvSpPr>
          <p:spPr>
            <a:xfrm flipH="false" flipV="false" rot="0">
              <a:off x="93283" y="2741793"/>
              <a:ext cx="697124" cy="674309"/>
            </a:xfrm>
            <a:custGeom>
              <a:avLst/>
              <a:gdLst/>
              <a:ahLst/>
              <a:cxnLst/>
              <a:rect r="r" b="b" t="t" l="l"/>
              <a:pathLst>
                <a:path h="674309" w="697124">
                  <a:moveTo>
                    <a:pt x="0" y="0"/>
                  </a:moveTo>
                  <a:lnTo>
                    <a:pt x="697125" y="0"/>
                  </a:lnTo>
                  <a:lnTo>
                    <a:pt x="697125"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36" id="36"/>
          <p:cNvGrpSpPr/>
          <p:nvPr/>
        </p:nvGrpSpPr>
        <p:grpSpPr>
          <a:xfrm rot="0">
            <a:off x="17446443" y="7724923"/>
            <a:ext cx="592806" cy="2562077"/>
            <a:chOff x="0" y="0"/>
            <a:chExt cx="790408" cy="3416102"/>
          </a:xfrm>
        </p:grpSpPr>
        <p:sp>
          <p:nvSpPr>
            <p:cNvPr name="Freeform 37" id="37"/>
            <p:cNvSpPr/>
            <p:nvPr/>
          </p:nvSpPr>
          <p:spPr>
            <a:xfrm flipH="false" flipV="false" rot="0">
              <a:off x="0" y="0"/>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8" id="38"/>
            <p:cNvSpPr/>
            <p:nvPr/>
          </p:nvSpPr>
          <p:spPr>
            <a:xfrm flipH="false" flipV="false" rot="0">
              <a:off x="31094" y="913931"/>
              <a:ext cx="697124" cy="674309"/>
            </a:xfrm>
            <a:custGeom>
              <a:avLst/>
              <a:gdLst/>
              <a:ahLst/>
              <a:cxnLst/>
              <a:rect r="r" b="b" t="t" l="l"/>
              <a:pathLst>
                <a:path h="674309" w="697124">
                  <a:moveTo>
                    <a:pt x="0" y="0"/>
                  </a:moveTo>
                  <a:lnTo>
                    <a:pt x="697125" y="0"/>
                  </a:lnTo>
                  <a:lnTo>
                    <a:pt x="697125"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9" id="39"/>
            <p:cNvSpPr/>
            <p:nvPr/>
          </p:nvSpPr>
          <p:spPr>
            <a:xfrm flipH="false" flipV="false" rot="0">
              <a:off x="62189" y="1827862"/>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0" id="40"/>
            <p:cNvSpPr/>
            <p:nvPr/>
          </p:nvSpPr>
          <p:spPr>
            <a:xfrm flipH="false" flipV="false" rot="0">
              <a:off x="93283" y="2741793"/>
              <a:ext cx="697124" cy="674309"/>
            </a:xfrm>
            <a:custGeom>
              <a:avLst/>
              <a:gdLst/>
              <a:ahLst/>
              <a:cxnLst/>
              <a:rect r="r" b="b" t="t" l="l"/>
              <a:pathLst>
                <a:path h="674309" w="697124">
                  <a:moveTo>
                    <a:pt x="0" y="0"/>
                  </a:moveTo>
                  <a:lnTo>
                    <a:pt x="697125" y="0"/>
                  </a:lnTo>
                  <a:lnTo>
                    <a:pt x="697125" y="674309"/>
                  </a:lnTo>
                  <a:lnTo>
                    <a:pt x="0" y="674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41" id="41"/>
          <p:cNvSpPr txBox="true"/>
          <p:nvPr/>
        </p:nvSpPr>
        <p:spPr>
          <a:xfrm rot="0">
            <a:off x="2115697" y="2655143"/>
            <a:ext cx="10387707" cy="2278380"/>
          </a:xfrm>
          <a:prstGeom prst="rect">
            <a:avLst/>
          </a:prstGeom>
        </p:spPr>
        <p:txBody>
          <a:bodyPr anchor="t" rtlCol="false" tIns="0" lIns="0" bIns="0" rIns="0">
            <a:spAutoFit/>
          </a:bodyPr>
          <a:lstStyle/>
          <a:p>
            <a:pPr algn="ctr">
              <a:lnSpc>
                <a:spcPts val="3660"/>
              </a:lnSpc>
            </a:pPr>
            <a:r>
              <a:rPr lang="en-US" sz="3000">
                <a:solidFill>
                  <a:srgbClr val="3A3E61"/>
                </a:solidFill>
                <a:latin typeface="Vintii"/>
                <a:ea typeface="Vintii"/>
                <a:cs typeface="Vintii"/>
                <a:sym typeface="Vintii"/>
              </a:rPr>
              <a:t>Dari hasil analisis data, dapat dilihat beberapa hal penting. Jumlah game yang dirilis meningkat pesat pada periode 2005–2010, menunjukkan masa aktif industri game. Platform Console mendominasi pasar, sedangkan game populer seperti Pokémon menjadi penyumbang penjualan tertinggi di Jepang. </a:t>
            </a:r>
          </a:p>
        </p:txBody>
      </p:sp>
      <p:sp>
        <p:nvSpPr>
          <p:cNvPr name="TextBox 42" id="42"/>
          <p:cNvSpPr txBox="true"/>
          <p:nvPr/>
        </p:nvSpPr>
        <p:spPr>
          <a:xfrm rot="0">
            <a:off x="5922567" y="6065863"/>
            <a:ext cx="10387707" cy="1821180"/>
          </a:xfrm>
          <a:prstGeom prst="rect">
            <a:avLst/>
          </a:prstGeom>
        </p:spPr>
        <p:txBody>
          <a:bodyPr anchor="t" rtlCol="false" tIns="0" lIns="0" bIns="0" rIns="0">
            <a:spAutoFit/>
          </a:bodyPr>
          <a:lstStyle/>
          <a:p>
            <a:pPr algn="ctr">
              <a:lnSpc>
                <a:spcPts val="3660"/>
              </a:lnSpc>
            </a:pPr>
            <a:r>
              <a:rPr lang="en-US" sz="3000">
                <a:solidFill>
                  <a:srgbClr val="3A3E61"/>
                </a:solidFill>
                <a:latin typeface="Vintii"/>
                <a:ea typeface="Vintii"/>
                <a:cs typeface="Vintii"/>
                <a:sym typeface="Vintii"/>
              </a:rPr>
              <a:t>Selain itu, tren penjualan global mencapai puncaknya pada akhir 2000-an, lalu menurun seiring perubahan cara distribusi game. Insight ini membantu memahami pola perkembangan industri game dari waktu ke waktu.</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1EDE2"/>
        </a:solidFill>
      </p:bgPr>
    </p:bg>
    <p:spTree>
      <p:nvGrpSpPr>
        <p:cNvPr id="1" name=""/>
        <p:cNvGrpSpPr/>
        <p:nvPr/>
      </p:nvGrpSpPr>
      <p:grpSpPr>
        <a:xfrm>
          <a:off x="0" y="0"/>
          <a:ext cx="0" cy="0"/>
          <a:chOff x="0" y="0"/>
          <a:chExt cx="0" cy="0"/>
        </a:xfrm>
      </p:grpSpPr>
      <p:sp>
        <p:nvSpPr>
          <p:cNvPr name="Freeform 2" id="2"/>
          <p:cNvSpPr/>
          <p:nvPr/>
        </p:nvSpPr>
        <p:spPr>
          <a:xfrm flipH="false" flipV="false" rot="0">
            <a:off x="-3086100" y="-2665609"/>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4401695" y="10287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0">
            <a:off x="685800" y="1028700"/>
            <a:ext cx="14988802" cy="8229600"/>
          </a:xfrm>
          <a:custGeom>
            <a:avLst/>
            <a:gdLst/>
            <a:ahLst/>
            <a:cxnLst/>
            <a:rect r="r" b="b" t="t" l="l"/>
            <a:pathLst>
              <a:path h="8229600" w="14988802">
                <a:moveTo>
                  <a:pt x="0" y="0"/>
                </a:moveTo>
                <a:lnTo>
                  <a:pt x="14988802" y="0"/>
                </a:lnTo>
                <a:lnTo>
                  <a:pt x="14988802" y="8229600"/>
                </a:lnTo>
                <a:lnTo>
                  <a:pt x="0" y="8229600"/>
                </a:lnTo>
                <a:lnTo>
                  <a:pt x="0" y="0"/>
                </a:lnTo>
                <a:close/>
              </a:path>
            </a:pathLst>
          </a:custGeom>
          <a:blipFill>
            <a:blip r:embed="rId3"/>
            <a:stretch>
              <a:fillRect l="0" t="0" r="0" b="-14060"/>
            </a:stretch>
          </a:blipFill>
        </p:spPr>
      </p:sp>
      <p:sp>
        <p:nvSpPr>
          <p:cNvPr name="AutoShape 5" id="5"/>
          <p:cNvSpPr/>
          <p:nvPr/>
        </p:nvSpPr>
        <p:spPr>
          <a:xfrm>
            <a:off x="886598" y="1244449"/>
            <a:ext cx="14432047" cy="0"/>
          </a:xfrm>
          <a:prstGeom prst="line">
            <a:avLst/>
          </a:prstGeom>
          <a:ln cap="rnd" w="76200">
            <a:solidFill>
              <a:srgbClr val="3A3E61"/>
            </a:solidFill>
            <a:prstDash val="sysDash"/>
            <a:headEnd type="none" len="sm" w="sm"/>
            <a:tailEnd type="none" len="sm" w="sm"/>
          </a:ln>
        </p:spPr>
      </p:sp>
      <p:grpSp>
        <p:nvGrpSpPr>
          <p:cNvPr name="Group 6" id="6"/>
          <p:cNvGrpSpPr/>
          <p:nvPr/>
        </p:nvGrpSpPr>
        <p:grpSpPr>
          <a:xfrm rot="5400000">
            <a:off x="16300589" y="2171772"/>
            <a:ext cx="1420060" cy="1420060"/>
            <a:chOff x="0" y="0"/>
            <a:chExt cx="1893413" cy="1893413"/>
          </a:xfrm>
        </p:grpSpPr>
        <p:sp>
          <p:nvSpPr>
            <p:cNvPr name="Freeform 7" id="7"/>
            <p:cNvSpPr/>
            <p:nvPr/>
          </p:nvSpPr>
          <p:spPr>
            <a:xfrm flipH="false" flipV="false" rot="0">
              <a:off x="0" y="0"/>
              <a:ext cx="1893413" cy="1893413"/>
            </a:xfrm>
            <a:custGeom>
              <a:avLst/>
              <a:gdLst/>
              <a:ahLst/>
              <a:cxnLst/>
              <a:rect r="r" b="b" t="t" l="l"/>
              <a:pathLst>
                <a:path h="1893413" w="1893413">
                  <a:moveTo>
                    <a:pt x="0" y="0"/>
                  </a:moveTo>
                  <a:lnTo>
                    <a:pt x="1893413" y="0"/>
                  </a:lnTo>
                  <a:lnTo>
                    <a:pt x="1893413" y="1893413"/>
                  </a:lnTo>
                  <a:lnTo>
                    <a:pt x="0" y="1893413"/>
                  </a:lnTo>
                  <a:lnTo>
                    <a:pt x="0" y="0"/>
                  </a:lnTo>
                  <a:close/>
                </a:path>
              </a:pathLst>
            </a:custGeom>
            <a:blipFill>
              <a:blip r:embed="rId4"/>
              <a:stretch>
                <a:fillRect l="0" t="0" r="0" b="0"/>
              </a:stretch>
            </a:blipFill>
          </p:spPr>
        </p:sp>
        <p:grpSp>
          <p:nvGrpSpPr>
            <p:cNvPr name="Group 8" id="8"/>
            <p:cNvGrpSpPr/>
            <p:nvPr/>
          </p:nvGrpSpPr>
          <p:grpSpPr>
            <a:xfrm rot="0">
              <a:off x="839799" y="527514"/>
              <a:ext cx="213816" cy="21381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nvGrpSpPr>
            <p:cNvPr name="Group 11" id="11"/>
            <p:cNvGrpSpPr/>
            <p:nvPr/>
          </p:nvGrpSpPr>
          <p:grpSpPr>
            <a:xfrm rot="0">
              <a:off x="839799" y="1152084"/>
              <a:ext cx="213816" cy="21381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grpSp>
        <p:nvGrpSpPr>
          <p:cNvPr name="Group 14" id="14"/>
          <p:cNvGrpSpPr/>
          <p:nvPr/>
        </p:nvGrpSpPr>
        <p:grpSpPr>
          <a:xfrm rot="5400000">
            <a:off x="16253947" y="6695168"/>
            <a:ext cx="1420060" cy="1420060"/>
            <a:chOff x="0" y="0"/>
            <a:chExt cx="1893413" cy="1893413"/>
          </a:xfrm>
        </p:grpSpPr>
        <p:sp>
          <p:nvSpPr>
            <p:cNvPr name="Freeform 15" id="15"/>
            <p:cNvSpPr/>
            <p:nvPr/>
          </p:nvSpPr>
          <p:spPr>
            <a:xfrm flipH="false" flipV="false" rot="0">
              <a:off x="0" y="0"/>
              <a:ext cx="1893413" cy="1893413"/>
            </a:xfrm>
            <a:custGeom>
              <a:avLst/>
              <a:gdLst/>
              <a:ahLst/>
              <a:cxnLst/>
              <a:rect r="r" b="b" t="t" l="l"/>
              <a:pathLst>
                <a:path h="1893413" w="1893413">
                  <a:moveTo>
                    <a:pt x="0" y="0"/>
                  </a:moveTo>
                  <a:lnTo>
                    <a:pt x="1893413" y="0"/>
                  </a:lnTo>
                  <a:lnTo>
                    <a:pt x="1893413" y="1893413"/>
                  </a:lnTo>
                  <a:lnTo>
                    <a:pt x="0" y="1893413"/>
                  </a:lnTo>
                  <a:lnTo>
                    <a:pt x="0" y="0"/>
                  </a:lnTo>
                  <a:close/>
                </a:path>
              </a:pathLst>
            </a:custGeom>
            <a:blipFill>
              <a:blip r:embed="rId4"/>
              <a:stretch>
                <a:fillRect l="0" t="0" r="0" b="0"/>
              </a:stretch>
            </a:blipFill>
          </p:spPr>
        </p:sp>
        <p:grpSp>
          <p:nvGrpSpPr>
            <p:cNvPr name="Group 16" id="16"/>
            <p:cNvGrpSpPr/>
            <p:nvPr/>
          </p:nvGrpSpPr>
          <p:grpSpPr>
            <a:xfrm rot="0">
              <a:off x="839799" y="527514"/>
              <a:ext cx="213816" cy="21381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nvGrpSpPr>
            <p:cNvPr name="Group 19" id="19"/>
            <p:cNvGrpSpPr/>
            <p:nvPr/>
          </p:nvGrpSpPr>
          <p:grpSpPr>
            <a:xfrm rot="0">
              <a:off x="839799" y="1152084"/>
              <a:ext cx="213816" cy="21381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sp>
        <p:nvSpPr>
          <p:cNvPr name="AutoShape 22" id="22"/>
          <p:cNvSpPr/>
          <p:nvPr/>
        </p:nvSpPr>
        <p:spPr>
          <a:xfrm>
            <a:off x="886598" y="9018076"/>
            <a:ext cx="14432047" cy="0"/>
          </a:xfrm>
          <a:prstGeom prst="line">
            <a:avLst/>
          </a:prstGeom>
          <a:ln cap="rnd" w="76200">
            <a:solidFill>
              <a:srgbClr val="3A3E61"/>
            </a:solidFill>
            <a:prstDash val="sysDash"/>
            <a:headEnd type="none" len="sm" w="sm"/>
            <a:tailEnd type="none" len="sm" w="sm"/>
          </a:ln>
        </p:spPr>
      </p:sp>
      <p:grpSp>
        <p:nvGrpSpPr>
          <p:cNvPr name="Group 23" id="23"/>
          <p:cNvGrpSpPr/>
          <p:nvPr/>
        </p:nvGrpSpPr>
        <p:grpSpPr>
          <a:xfrm rot="0">
            <a:off x="16725876" y="3858660"/>
            <a:ext cx="592806" cy="2562077"/>
            <a:chOff x="0" y="0"/>
            <a:chExt cx="790408" cy="3416102"/>
          </a:xfrm>
        </p:grpSpPr>
        <p:sp>
          <p:nvSpPr>
            <p:cNvPr name="Freeform 24" id="24"/>
            <p:cNvSpPr/>
            <p:nvPr/>
          </p:nvSpPr>
          <p:spPr>
            <a:xfrm flipH="false" flipV="false" rot="0">
              <a:off x="0" y="0"/>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5" id="25"/>
            <p:cNvSpPr/>
            <p:nvPr/>
          </p:nvSpPr>
          <p:spPr>
            <a:xfrm flipH="false" flipV="false" rot="0">
              <a:off x="31094" y="913931"/>
              <a:ext cx="697124" cy="674309"/>
            </a:xfrm>
            <a:custGeom>
              <a:avLst/>
              <a:gdLst/>
              <a:ahLst/>
              <a:cxnLst/>
              <a:rect r="r" b="b" t="t" l="l"/>
              <a:pathLst>
                <a:path h="674309" w="697124">
                  <a:moveTo>
                    <a:pt x="0" y="0"/>
                  </a:moveTo>
                  <a:lnTo>
                    <a:pt x="697125" y="0"/>
                  </a:lnTo>
                  <a:lnTo>
                    <a:pt x="697125" y="674309"/>
                  </a:lnTo>
                  <a:lnTo>
                    <a:pt x="0" y="6743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6" id="26"/>
            <p:cNvSpPr/>
            <p:nvPr/>
          </p:nvSpPr>
          <p:spPr>
            <a:xfrm flipH="false" flipV="false" rot="0">
              <a:off x="62189" y="1827862"/>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7" id="27"/>
            <p:cNvSpPr/>
            <p:nvPr/>
          </p:nvSpPr>
          <p:spPr>
            <a:xfrm flipH="false" flipV="false" rot="0">
              <a:off x="93283" y="2741793"/>
              <a:ext cx="697124" cy="674309"/>
            </a:xfrm>
            <a:custGeom>
              <a:avLst/>
              <a:gdLst/>
              <a:ahLst/>
              <a:cxnLst/>
              <a:rect r="r" b="b" t="t" l="l"/>
              <a:pathLst>
                <a:path h="674309" w="697124">
                  <a:moveTo>
                    <a:pt x="0" y="0"/>
                  </a:moveTo>
                  <a:lnTo>
                    <a:pt x="697125" y="0"/>
                  </a:lnTo>
                  <a:lnTo>
                    <a:pt x="697125" y="674309"/>
                  </a:lnTo>
                  <a:lnTo>
                    <a:pt x="0" y="6743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Freeform 28" id="28"/>
          <p:cNvSpPr/>
          <p:nvPr/>
        </p:nvSpPr>
        <p:spPr>
          <a:xfrm flipH="false" flipV="false" rot="-5400000">
            <a:off x="4485892" y="-2000313"/>
            <a:ext cx="7388617" cy="14287626"/>
          </a:xfrm>
          <a:custGeom>
            <a:avLst/>
            <a:gdLst/>
            <a:ahLst/>
            <a:cxnLst/>
            <a:rect r="r" b="b" t="t" l="l"/>
            <a:pathLst>
              <a:path h="14287626" w="7388617">
                <a:moveTo>
                  <a:pt x="0" y="0"/>
                </a:moveTo>
                <a:lnTo>
                  <a:pt x="7388617" y="0"/>
                </a:lnTo>
                <a:lnTo>
                  <a:pt x="7388617" y="14287626"/>
                </a:lnTo>
                <a:lnTo>
                  <a:pt x="0" y="14287626"/>
                </a:lnTo>
                <a:lnTo>
                  <a:pt x="0" y="0"/>
                </a:lnTo>
                <a:close/>
              </a:path>
            </a:pathLst>
          </a:custGeom>
          <a:blipFill>
            <a:blip r:embed="rId7"/>
            <a:stretch>
              <a:fillRect l="-14239" t="0" r="-12419" b="0"/>
            </a:stretch>
          </a:blipFill>
        </p:spPr>
      </p:sp>
      <p:grpSp>
        <p:nvGrpSpPr>
          <p:cNvPr name="Group 29" id="29"/>
          <p:cNvGrpSpPr/>
          <p:nvPr/>
        </p:nvGrpSpPr>
        <p:grpSpPr>
          <a:xfrm rot="0">
            <a:off x="1262388" y="1673902"/>
            <a:ext cx="13835626" cy="6939196"/>
            <a:chOff x="0" y="0"/>
            <a:chExt cx="3912147" cy="1962120"/>
          </a:xfrm>
        </p:grpSpPr>
        <p:sp>
          <p:nvSpPr>
            <p:cNvPr name="Freeform 30" id="30"/>
            <p:cNvSpPr/>
            <p:nvPr/>
          </p:nvSpPr>
          <p:spPr>
            <a:xfrm flipH="false" flipV="false" rot="0">
              <a:off x="0" y="0"/>
              <a:ext cx="3912147" cy="1962120"/>
            </a:xfrm>
            <a:custGeom>
              <a:avLst/>
              <a:gdLst/>
              <a:ahLst/>
              <a:cxnLst/>
              <a:rect r="r" b="b" t="t" l="l"/>
              <a:pathLst>
                <a:path h="1962120" w="3912147">
                  <a:moveTo>
                    <a:pt x="0" y="0"/>
                  </a:moveTo>
                  <a:lnTo>
                    <a:pt x="3912147" y="0"/>
                  </a:lnTo>
                  <a:lnTo>
                    <a:pt x="3912147" y="1962120"/>
                  </a:lnTo>
                  <a:lnTo>
                    <a:pt x="0" y="1962120"/>
                  </a:lnTo>
                  <a:close/>
                </a:path>
              </a:pathLst>
            </a:custGeom>
            <a:solidFill>
              <a:srgbClr val="FFFFFF">
                <a:alpha val="52941"/>
              </a:srgbClr>
            </a:solidFill>
          </p:spPr>
        </p:sp>
        <p:sp>
          <p:nvSpPr>
            <p:cNvPr name="TextBox 31" id="31"/>
            <p:cNvSpPr txBox="true"/>
            <p:nvPr/>
          </p:nvSpPr>
          <p:spPr>
            <a:xfrm>
              <a:off x="0" y="-47625"/>
              <a:ext cx="3912147" cy="2009745"/>
            </a:xfrm>
            <a:prstGeom prst="rect">
              <a:avLst/>
            </a:prstGeom>
          </p:spPr>
          <p:txBody>
            <a:bodyPr anchor="ctr" rtlCol="false" tIns="50800" lIns="50800" bIns="50800" rIns="50800"/>
            <a:lstStyle/>
            <a:p>
              <a:pPr algn="ctr">
                <a:lnSpc>
                  <a:spcPts val="2485"/>
                </a:lnSpc>
              </a:pPr>
              <a:r>
                <a:rPr lang="en-US" sz="1775">
                  <a:solidFill>
                    <a:srgbClr val="FFFFFF">
                      <a:alpha val="52941"/>
                    </a:srgbClr>
                  </a:solidFill>
                  <a:latin typeface="Marykate"/>
                  <a:ea typeface="Marykate"/>
                  <a:cs typeface="Marykate"/>
                  <a:sym typeface="Marykate"/>
                </a:rPr>
                <a:t> </a:t>
              </a:r>
            </a:p>
          </p:txBody>
        </p:sp>
      </p:grpSp>
      <p:sp>
        <p:nvSpPr>
          <p:cNvPr name="Freeform 32" id="32"/>
          <p:cNvSpPr/>
          <p:nvPr/>
        </p:nvSpPr>
        <p:spPr>
          <a:xfrm flipH="false" flipV="false" rot="0">
            <a:off x="1262388" y="2881802"/>
            <a:ext cx="11301259" cy="5919034"/>
          </a:xfrm>
          <a:custGeom>
            <a:avLst/>
            <a:gdLst/>
            <a:ahLst/>
            <a:cxnLst/>
            <a:rect r="r" b="b" t="t" l="l"/>
            <a:pathLst>
              <a:path h="5919034" w="11301259">
                <a:moveTo>
                  <a:pt x="0" y="0"/>
                </a:moveTo>
                <a:lnTo>
                  <a:pt x="11301259" y="0"/>
                </a:lnTo>
                <a:lnTo>
                  <a:pt x="11301259" y="5919034"/>
                </a:lnTo>
                <a:lnTo>
                  <a:pt x="0" y="5919034"/>
                </a:lnTo>
                <a:lnTo>
                  <a:pt x="0" y="0"/>
                </a:lnTo>
                <a:close/>
              </a:path>
            </a:pathLst>
          </a:custGeom>
          <a:blipFill>
            <a:blip r:embed="rId8"/>
            <a:stretch>
              <a:fillRect l="0" t="0" r="0" b="0"/>
            </a:stretch>
          </a:blipFill>
        </p:spPr>
      </p:sp>
      <p:sp>
        <p:nvSpPr>
          <p:cNvPr name="TextBox 33" id="33"/>
          <p:cNvSpPr txBox="true"/>
          <p:nvPr/>
        </p:nvSpPr>
        <p:spPr>
          <a:xfrm rot="0">
            <a:off x="1613611" y="1306528"/>
            <a:ext cx="12081784" cy="2106164"/>
          </a:xfrm>
          <a:prstGeom prst="rect">
            <a:avLst/>
          </a:prstGeom>
        </p:spPr>
        <p:txBody>
          <a:bodyPr anchor="t" rtlCol="false" tIns="0" lIns="0" bIns="0" rIns="0">
            <a:spAutoFit/>
          </a:bodyPr>
          <a:lstStyle/>
          <a:p>
            <a:pPr algn="l">
              <a:lnSpc>
                <a:spcPts val="5257"/>
              </a:lnSpc>
            </a:pPr>
            <a:r>
              <a:rPr lang="en-US" sz="4779">
                <a:solidFill>
                  <a:srgbClr val="3A3E61"/>
                </a:solidFill>
                <a:latin typeface="Unique"/>
                <a:ea typeface="Unique"/>
                <a:cs typeface="Unique"/>
                <a:sym typeface="Unique"/>
              </a:rPr>
              <a:t>Dashboard Analisis Hubungan antara Jumlah Pengguna dan Skor Pengguna</a:t>
            </a:r>
          </a:p>
          <a:p>
            <a:pPr algn="l">
              <a:lnSpc>
                <a:spcPts val="5257"/>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1EDE2"/>
        </a:solidFill>
      </p:bgPr>
    </p:bg>
    <p:spTree>
      <p:nvGrpSpPr>
        <p:cNvPr id="1" name=""/>
        <p:cNvGrpSpPr/>
        <p:nvPr/>
      </p:nvGrpSpPr>
      <p:grpSpPr>
        <a:xfrm>
          <a:off x="0" y="0"/>
          <a:ext cx="0" cy="0"/>
          <a:chOff x="0" y="0"/>
          <a:chExt cx="0" cy="0"/>
        </a:xfrm>
      </p:grpSpPr>
      <p:sp>
        <p:nvSpPr>
          <p:cNvPr name="Freeform 2" id="2"/>
          <p:cNvSpPr/>
          <p:nvPr/>
        </p:nvSpPr>
        <p:spPr>
          <a:xfrm flipH="false" flipV="false" rot="0">
            <a:off x="-3086100" y="-2665609"/>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4401695" y="10287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0">
            <a:off x="685800" y="1028700"/>
            <a:ext cx="14988802" cy="8229600"/>
          </a:xfrm>
          <a:custGeom>
            <a:avLst/>
            <a:gdLst/>
            <a:ahLst/>
            <a:cxnLst/>
            <a:rect r="r" b="b" t="t" l="l"/>
            <a:pathLst>
              <a:path h="8229600" w="14988802">
                <a:moveTo>
                  <a:pt x="0" y="0"/>
                </a:moveTo>
                <a:lnTo>
                  <a:pt x="14988802" y="0"/>
                </a:lnTo>
                <a:lnTo>
                  <a:pt x="14988802" y="8229600"/>
                </a:lnTo>
                <a:lnTo>
                  <a:pt x="0" y="8229600"/>
                </a:lnTo>
                <a:lnTo>
                  <a:pt x="0" y="0"/>
                </a:lnTo>
                <a:close/>
              </a:path>
            </a:pathLst>
          </a:custGeom>
          <a:blipFill>
            <a:blip r:embed="rId3"/>
            <a:stretch>
              <a:fillRect l="0" t="0" r="0" b="-14060"/>
            </a:stretch>
          </a:blipFill>
        </p:spPr>
      </p:sp>
      <p:sp>
        <p:nvSpPr>
          <p:cNvPr name="AutoShape 5" id="5"/>
          <p:cNvSpPr/>
          <p:nvPr/>
        </p:nvSpPr>
        <p:spPr>
          <a:xfrm>
            <a:off x="886598" y="1244449"/>
            <a:ext cx="14432047" cy="0"/>
          </a:xfrm>
          <a:prstGeom prst="line">
            <a:avLst/>
          </a:prstGeom>
          <a:ln cap="rnd" w="76200">
            <a:solidFill>
              <a:srgbClr val="3A3E61"/>
            </a:solidFill>
            <a:prstDash val="sysDash"/>
            <a:headEnd type="none" len="sm" w="sm"/>
            <a:tailEnd type="none" len="sm" w="sm"/>
          </a:ln>
        </p:spPr>
      </p:sp>
      <p:grpSp>
        <p:nvGrpSpPr>
          <p:cNvPr name="Group 6" id="6"/>
          <p:cNvGrpSpPr/>
          <p:nvPr/>
        </p:nvGrpSpPr>
        <p:grpSpPr>
          <a:xfrm rot="5400000">
            <a:off x="16300589" y="2171772"/>
            <a:ext cx="1420060" cy="1420060"/>
            <a:chOff x="0" y="0"/>
            <a:chExt cx="1893413" cy="1893413"/>
          </a:xfrm>
        </p:grpSpPr>
        <p:sp>
          <p:nvSpPr>
            <p:cNvPr name="Freeform 7" id="7"/>
            <p:cNvSpPr/>
            <p:nvPr/>
          </p:nvSpPr>
          <p:spPr>
            <a:xfrm flipH="false" flipV="false" rot="0">
              <a:off x="0" y="0"/>
              <a:ext cx="1893413" cy="1893413"/>
            </a:xfrm>
            <a:custGeom>
              <a:avLst/>
              <a:gdLst/>
              <a:ahLst/>
              <a:cxnLst/>
              <a:rect r="r" b="b" t="t" l="l"/>
              <a:pathLst>
                <a:path h="1893413" w="1893413">
                  <a:moveTo>
                    <a:pt x="0" y="0"/>
                  </a:moveTo>
                  <a:lnTo>
                    <a:pt x="1893413" y="0"/>
                  </a:lnTo>
                  <a:lnTo>
                    <a:pt x="1893413" y="1893413"/>
                  </a:lnTo>
                  <a:lnTo>
                    <a:pt x="0" y="1893413"/>
                  </a:lnTo>
                  <a:lnTo>
                    <a:pt x="0" y="0"/>
                  </a:lnTo>
                  <a:close/>
                </a:path>
              </a:pathLst>
            </a:custGeom>
            <a:blipFill>
              <a:blip r:embed="rId4"/>
              <a:stretch>
                <a:fillRect l="0" t="0" r="0" b="0"/>
              </a:stretch>
            </a:blipFill>
          </p:spPr>
        </p:sp>
        <p:grpSp>
          <p:nvGrpSpPr>
            <p:cNvPr name="Group 8" id="8"/>
            <p:cNvGrpSpPr/>
            <p:nvPr/>
          </p:nvGrpSpPr>
          <p:grpSpPr>
            <a:xfrm rot="0">
              <a:off x="839799" y="527514"/>
              <a:ext cx="213816" cy="21381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nvGrpSpPr>
            <p:cNvPr name="Group 11" id="11"/>
            <p:cNvGrpSpPr/>
            <p:nvPr/>
          </p:nvGrpSpPr>
          <p:grpSpPr>
            <a:xfrm rot="0">
              <a:off x="839799" y="1152084"/>
              <a:ext cx="213816" cy="21381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grpSp>
        <p:nvGrpSpPr>
          <p:cNvPr name="Group 14" id="14"/>
          <p:cNvGrpSpPr/>
          <p:nvPr/>
        </p:nvGrpSpPr>
        <p:grpSpPr>
          <a:xfrm rot="5400000">
            <a:off x="16253947" y="6695168"/>
            <a:ext cx="1420060" cy="1420060"/>
            <a:chOff x="0" y="0"/>
            <a:chExt cx="1893413" cy="1893413"/>
          </a:xfrm>
        </p:grpSpPr>
        <p:sp>
          <p:nvSpPr>
            <p:cNvPr name="Freeform 15" id="15"/>
            <p:cNvSpPr/>
            <p:nvPr/>
          </p:nvSpPr>
          <p:spPr>
            <a:xfrm flipH="false" flipV="false" rot="0">
              <a:off x="0" y="0"/>
              <a:ext cx="1893413" cy="1893413"/>
            </a:xfrm>
            <a:custGeom>
              <a:avLst/>
              <a:gdLst/>
              <a:ahLst/>
              <a:cxnLst/>
              <a:rect r="r" b="b" t="t" l="l"/>
              <a:pathLst>
                <a:path h="1893413" w="1893413">
                  <a:moveTo>
                    <a:pt x="0" y="0"/>
                  </a:moveTo>
                  <a:lnTo>
                    <a:pt x="1893413" y="0"/>
                  </a:lnTo>
                  <a:lnTo>
                    <a:pt x="1893413" y="1893413"/>
                  </a:lnTo>
                  <a:lnTo>
                    <a:pt x="0" y="1893413"/>
                  </a:lnTo>
                  <a:lnTo>
                    <a:pt x="0" y="0"/>
                  </a:lnTo>
                  <a:close/>
                </a:path>
              </a:pathLst>
            </a:custGeom>
            <a:blipFill>
              <a:blip r:embed="rId4"/>
              <a:stretch>
                <a:fillRect l="0" t="0" r="0" b="0"/>
              </a:stretch>
            </a:blipFill>
          </p:spPr>
        </p:sp>
        <p:grpSp>
          <p:nvGrpSpPr>
            <p:cNvPr name="Group 16" id="16"/>
            <p:cNvGrpSpPr/>
            <p:nvPr/>
          </p:nvGrpSpPr>
          <p:grpSpPr>
            <a:xfrm rot="0">
              <a:off x="839799" y="527514"/>
              <a:ext cx="213816" cy="21381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nvGrpSpPr>
            <p:cNvPr name="Group 19" id="19"/>
            <p:cNvGrpSpPr/>
            <p:nvPr/>
          </p:nvGrpSpPr>
          <p:grpSpPr>
            <a:xfrm rot="0">
              <a:off x="839799" y="1152084"/>
              <a:ext cx="213816" cy="21381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sp>
        <p:nvSpPr>
          <p:cNvPr name="AutoShape 22" id="22"/>
          <p:cNvSpPr/>
          <p:nvPr/>
        </p:nvSpPr>
        <p:spPr>
          <a:xfrm>
            <a:off x="886598" y="9018076"/>
            <a:ext cx="14432047" cy="0"/>
          </a:xfrm>
          <a:prstGeom prst="line">
            <a:avLst/>
          </a:prstGeom>
          <a:ln cap="rnd" w="76200">
            <a:solidFill>
              <a:srgbClr val="3A3E61"/>
            </a:solidFill>
            <a:prstDash val="sysDash"/>
            <a:headEnd type="none" len="sm" w="sm"/>
            <a:tailEnd type="none" len="sm" w="sm"/>
          </a:ln>
        </p:spPr>
      </p:sp>
      <p:grpSp>
        <p:nvGrpSpPr>
          <p:cNvPr name="Group 23" id="23"/>
          <p:cNvGrpSpPr/>
          <p:nvPr/>
        </p:nvGrpSpPr>
        <p:grpSpPr>
          <a:xfrm rot="0">
            <a:off x="16725876" y="3858660"/>
            <a:ext cx="592806" cy="2562077"/>
            <a:chOff x="0" y="0"/>
            <a:chExt cx="790408" cy="3416102"/>
          </a:xfrm>
        </p:grpSpPr>
        <p:sp>
          <p:nvSpPr>
            <p:cNvPr name="Freeform 24" id="24"/>
            <p:cNvSpPr/>
            <p:nvPr/>
          </p:nvSpPr>
          <p:spPr>
            <a:xfrm flipH="false" flipV="false" rot="0">
              <a:off x="0" y="0"/>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5" id="25"/>
            <p:cNvSpPr/>
            <p:nvPr/>
          </p:nvSpPr>
          <p:spPr>
            <a:xfrm flipH="false" flipV="false" rot="0">
              <a:off x="31094" y="913931"/>
              <a:ext cx="697124" cy="674309"/>
            </a:xfrm>
            <a:custGeom>
              <a:avLst/>
              <a:gdLst/>
              <a:ahLst/>
              <a:cxnLst/>
              <a:rect r="r" b="b" t="t" l="l"/>
              <a:pathLst>
                <a:path h="674309" w="697124">
                  <a:moveTo>
                    <a:pt x="0" y="0"/>
                  </a:moveTo>
                  <a:lnTo>
                    <a:pt x="697125" y="0"/>
                  </a:lnTo>
                  <a:lnTo>
                    <a:pt x="697125" y="674309"/>
                  </a:lnTo>
                  <a:lnTo>
                    <a:pt x="0" y="6743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6" id="26"/>
            <p:cNvSpPr/>
            <p:nvPr/>
          </p:nvSpPr>
          <p:spPr>
            <a:xfrm flipH="false" flipV="false" rot="0">
              <a:off x="62189" y="1827862"/>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7" id="27"/>
            <p:cNvSpPr/>
            <p:nvPr/>
          </p:nvSpPr>
          <p:spPr>
            <a:xfrm flipH="false" flipV="false" rot="0">
              <a:off x="93283" y="2741793"/>
              <a:ext cx="697124" cy="674309"/>
            </a:xfrm>
            <a:custGeom>
              <a:avLst/>
              <a:gdLst/>
              <a:ahLst/>
              <a:cxnLst/>
              <a:rect r="r" b="b" t="t" l="l"/>
              <a:pathLst>
                <a:path h="674309" w="697124">
                  <a:moveTo>
                    <a:pt x="0" y="0"/>
                  </a:moveTo>
                  <a:lnTo>
                    <a:pt x="697125" y="0"/>
                  </a:lnTo>
                  <a:lnTo>
                    <a:pt x="697125" y="674309"/>
                  </a:lnTo>
                  <a:lnTo>
                    <a:pt x="0" y="6743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Freeform 28" id="28"/>
          <p:cNvSpPr/>
          <p:nvPr/>
        </p:nvSpPr>
        <p:spPr>
          <a:xfrm flipH="false" flipV="false" rot="-5400000">
            <a:off x="4485892" y="-2000313"/>
            <a:ext cx="7388617" cy="14287626"/>
          </a:xfrm>
          <a:custGeom>
            <a:avLst/>
            <a:gdLst/>
            <a:ahLst/>
            <a:cxnLst/>
            <a:rect r="r" b="b" t="t" l="l"/>
            <a:pathLst>
              <a:path h="14287626" w="7388617">
                <a:moveTo>
                  <a:pt x="0" y="0"/>
                </a:moveTo>
                <a:lnTo>
                  <a:pt x="7388617" y="0"/>
                </a:lnTo>
                <a:lnTo>
                  <a:pt x="7388617" y="14287626"/>
                </a:lnTo>
                <a:lnTo>
                  <a:pt x="0" y="14287626"/>
                </a:lnTo>
                <a:lnTo>
                  <a:pt x="0" y="0"/>
                </a:lnTo>
                <a:close/>
              </a:path>
            </a:pathLst>
          </a:custGeom>
          <a:blipFill>
            <a:blip r:embed="rId7"/>
            <a:stretch>
              <a:fillRect l="-14239" t="0" r="-12419" b="0"/>
            </a:stretch>
          </a:blipFill>
        </p:spPr>
      </p:sp>
      <p:grpSp>
        <p:nvGrpSpPr>
          <p:cNvPr name="Group 29" id="29"/>
          <p:cNvGrpSpPr/>
          <p:nvPr/>
        </p:nvGrpSpPr>
        <p:grpSpPr>
          <a:xfrm rot="0">
            <a:off x="1262388" y="1673902"/>
            <a:ext cx="13835626" cy="6939196"/>
            <a:chOff x="0" y="0"/>
            <a:chExt cx="3912147" cy="1962120"/>
          </a:xfrm>
        </p:grpSpPr>
        <p:sp>
          <p:nvSpPr>
            <p:cNvPr name="Freeform 30" id="30"/>
            <p:cNvSpPr/>
            <p:nvPr/>
          </p:nvSpPr>
          <p:spPr>
            <a:xfrm flipH="false" flipV="false" rot="0">
              <a:off x="0" y="0"/>
              <a:ext cx="3912147" cy="1962120"/>
            </a:xfrm>
            <a:custGeom>
              <a:avLst/>
              <a:gdLst/>
              <a:ahLst/>
              <a:cxnLst/>
              <a:rect r="r" b="b" t="t" l="l"/>
              <a:pathLst>
                <a:path h="1962120" w="3912147">
                  <a:moveTo>
                    <a:pt x="0" y="0"/>
                  </a:moveTo>
                  <a:lnTo>
                    <a:pt x="3912147" y="0"/>
                  </a:lnTo>
                  <a:lnTo>
                    <a:pt x="3912147" y="1962120"/>
                  </a:lnTo>
                  <a:lnTo>
                    <a:pt x="0" y="1962120"/>
                  </a:lnTo>
                  <a:close/>
                </a:path>
              </a:pathLst>
            </a:custGeom>
            <a:solidFill>
              <a:srgbClr val="FFFFFF">
                <a:alpha val="52941"/>
              </a:srgbClr>
            </a:solidFill>
          </p:spPr>
        </p:sp>
        <p:sp>
          <p:nvSpPr>
            <p:cNvPr name="TextBox 31" id="31"/>
            <p:cNvSpPr txBox="true"/>
            <p:nvPr/>
          </p:nvSpPr>
          <p:spPr>
            <a:xfrm>
              <a:off x="0" y="-47625"/>
              <a:ext cx="3912147" cy="2009745"/>
            </a:xfrm>
            <a:prstGeom prst="rect">
              <a:avLst/>
            </a:prstGeom>
          </p:spPr>
          <p:txBody>
            <a:bodyPr anchor="ctr" rtlCol="false" tIns="50800" lIns="50800" bIns="50800" rIns="50800"/>
            <a:lstStyle/>
            <a:p>
              <a:pPr algn="ctr">
                <a:lnSpc>
                  <a:spcPts val="2485"/>
                </a:lnSpc>
              </a:pPr>
              <a:r>
                <a:rPr lang="en-US" sz="1775">
                  <a:solidFill>
                    <a:srgbClr val="FFFFFF">
                      <a:alpha val="52941"/>
                    </a:srgbClr>
                  </a:solidFill>
                  <a:latin typeface="Marykate"/>
                  <a:ea typeface="Marykate"/>
                  <a:cs typeface="Marykate"/>
                  <a:sym typeface="Marykate"/>
                </a:rPr>
                <a:t> </a:t>
              </a:r>
            </a:p>
          </p:txBody>
        </p:sp>
      </p:grpSp>
      <p:sp>
        <p:nvSpPr>
          <p:cNvPr name="Freeform 32" id="32"/>
          <p:cNvSpPr/>
          <p:nvPr/>
        </p:nvSpPr>
        <p:spPr>
          <a:xfrm flipH="false" flipV="false" rot="0">
            <a:off x="1613611" y="2676497"/>
            <a:ext cx="12532434" cy="6031234"/>
          </a:xfrm>
          <a:custGeom>
            <a:avLst/>
            <a:gdLst/>
            <a:ahLst/>
            <a:cxnLst/>
            <a:rect r="r" b="b" t="t" l="l"/>
            <a:pathLst>
              <a:path h="6031234" w="12532434">
                <a:moveTo>
                  <a:pt x="0" y="0"/>
                </a:moveTo>
                <a:lnTo>
                  <a:pt x="12532435" y="0"/>
                </a:lnTo>
                <a:lnTo>
                  <a:pt x="12532435" y="6031234"/>
                </a:lnTo>
                <a:lnTo>
                  <a:pt x="0" y="6031234"/>
                </a:lnTo>
                <a:lnTo>
                  <a:pt x="0" y="0"/>
                </a:lnTo>
                <a:close/>
              </a:path>
            </a:pathLst>
          </a:custGeom>
          <a:blipFill>
            <a:blip r:embed="rId8"/>
            <a:stretch>
              <a:fillRect l="0" t="0" r="0" b="0"/>
            </a:stretch>
          </a:blipFill>
        </p:spPr>
      </p:sp>
      <p:sp>
        <p:nvSpPr>
          <p:cNvPr name="TextBox 33" id="33"/>
          <p:cNvSpPr txBox="true"/>
          <p:nvPr/>
        </p:nvSpPr>
        <p:spPr>
          <a:xfrm rot="0">
            <a:off x="1613611" y="1306528"/>
            <a:ext cx="12081784" cy="2106164"/>
          </a:xfrm>
          <a:prstGeom prst="rect">
            <a:avLst/>
          </a:prstGeom>
        </p:spPr>
        <p:txBody>
          <a:bodyPr anchor="t" rtlCol="false" tIns="0" lIns="0" bIns="0" rIns="0">
            <a:spAutoFit/>
          </a:bodyPr>
          <a:lstStyle/>
          <a:p>
            <a:pPr algn="l">
              <a:lnSpc>
                <a:spcPts val="5257"/>
              </a:lnSpc>
            </a:pPr>
            <a:r>
              <a:rPr lang="en-US" sz="4779">
                <a:solidFill>
                  <a:srgbClr val="3A3E61"/>
                </a:solidFill>
                <a:latin typeface="Unique"/>
                <a:ea typeface="Unique"/>
                <a:cs typeface="Unique"/>
                <a:sym typeface="Unique"/>
              </a:rPr>
              <a:t>Dashboard Analisis Hubungan antara Jumlah Pengguna dan Skor Pengguna</a:t>
            </a:r>
          </a:p>
          <a:p>
            <a:pPr algn="l">
              <a:lnSpc>
                <a:spcPts val="5257"/>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1EDE2"/>
        </a:solidFill>
      </p:bgPr>
    </p:bg>
    <p:spTree>
      <p:nvGrpSpPr>
        <p:cNvPr id="1" name=""/>
        <p:cNvGrpSpPr/>
        <p:nvPr/>
      </p:nvGrpSpPr>
      <p:grpSpPr>
        <a:xfrm>
          <a:off x="0" y="0"/>
          <a:ext cx="0" cy="0"/>
          <a:chOff x="0" y="0"/>
          <a:chExt cx="0" cy="0"/>
        </a:xfrm>
      </p:grpSpPr>
      <p:sp>
        <p:nvSpPr>
          <p:cNvPr name="Freeform 2" id="2"/>
          <p:cNvSpPr/>
          <p:nvPr/>
        </p:nvSpPr>
        <p:spPr>
          <a:xfrm flipH="false" flipV="false" rot="0">
            <a:off x="-3086100" y="-2665609"/>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4401695" y="10287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0">
            <a:off x="685800" y="1028700"/>
            <a:ext cx="14988802" cy="8229600"/>
          </a:xfrm>
          <a:custGeom>
            <a:avLst/>
            <a:gdLst/>
            <a:ahLst/>
            <a:cxnLst/>
            <a:rect r="r" b="b" t="t" l="l"/>
            <a:pathLst>
              <a:path h="8229600" w="14988802">
                <a:moveTo>
                  <a:pt x="0" y="0"/>
                </a:moveTo>
                <a:lnTo>
                  <a:pt x="14988802" y="0"/>
                </a:lnTo>
                <a:lnTo>
                  <a:pt x="14988802" y="8229600"/>
                </a:lnTo>
                <a:lnTo>
                  <a:pt x="0" y="8229600"/>
                </a:lnTo>
                <a:lnTo>
                  <a:pt x="0" y="0"/>
                </a:lnTo>
                <a:close/>
              </a:path>
            </a:pathLst>
          </a:custGeom>
          <a:blipFill>
            <a:blip r:embed="rId3"/>
            <a:stretch>
              <a:fillRect l="0" t="0" r="0" b="-14060"/>
            </a:stretch>
          </a:blipFill>
        </p:spPr>
      </p:sp>
      <p:sp>
        <p:nvSpPr>
          <p:cNvPr name="AutoShape 5" id="5"/>
          <p:cNvSpPr/>
          <p:nvPr/>
        </p:nvSpPr>
        <p:spPr>
          <a:xfrm>
            <a:off x="886598" y="1244449"/>
            <a:ext cx="14432047" cy="0"/>
          </a:xfrm>
          <a:prstGeom prst="line">
            <a:avLst/>
          </a:prstGeom>
          <a:ln cap="rnd" w="76200">
            <a:solidFill>
              <a:srgbClr val="3A3E61"/>
            </a:solidFill>
            <a:prstDash val="sysDash"/>
            <a:headEnd type="none" len="sm" w="sm"/>
            <a:tailEnd type="none" len="sm" w="sm"/>
          </a:ln>
        </p:spPr>
      </p:sp>
      <p:grpSp>
        <p:nvGrpSpPr>
          <p:cNvPr name="Group 6" id="6"/>
          <p:cNvGrpSpPr/>
          <p:nvPr/>
        </p:nvGrpSpPr>
        <p:grpSpPr>
          <a:xfrm rot="5400000">
            <a:off x="16300589" y="2171772"/>
            <a:ext cx="1420060" cy="1420060"/>
            <a:chOff x="0" y="0"/>
            <a:chExt cx="1893413" cy="1893413"/>
          </a:xfrm>
        </p:grpSpPr>
        <p:sp>
          <p:nvSpPr>
            <p:cNvPr name="Freeform 7" id="7"/>
            <p:cNvSpPr/>
            <p:nvPr/>
          </p:nvSpPr>
          <p:spPr>
            <a:xfrm flipH="false" flipV="false" rot="0">
              <a:off x="0" y="0"/>
              <a:ext cx="1893413" cy="1893413"/>
            </a:xfrm>
            <a:custGeom>
              <a:avLst/>
              <a:gdLst/>
              <a:ahLst/>
              <a:cxnLst/>
              <a:rect r="r" b="b" t="t" l="l"/>
              <a:pathLst>
                <a:path h="1893413" w="1893413">
                  <a:moveTo>
                    <a:pt x="0" y="0"/>
                  </a:moveTo>
                  <a:lnTo>
                    <a:pt x="1893413" y="0"/>
                  </a:lnTo>
                  <a:lnTo>
                    <a:pt x="1893413" y="1893413"/>
                  </a:lnTo>
                  <a:lnTo>
                    <a:pt x="0" y="1893413"/>
                  </a:lnTo>
                  <a:lnTo>
                    <a:pt x="0" y="0"/>
                  </a:lnTo>
                  <a:close/>
                </a:path>
              </a:pathLst>
            </a:custGeom>
            <a:blipFill>
              <a:blip r:embed="rId4"/>
              <a:stretch>
                <a:fillRect l="0" t="0" r="0" b="0"/>
              </a:stretch>
            </a:blipFill>
          </p:spPr>
        </p:sp>
        <p:grpSp>
          <p:nvGrpSpPr>
            <p:cNvPr name="Group 8" id="8"/>
            <p:cNvGrpSpPr/>
            <p:nvPr/>
          </p:nvGrpSpPr>
          <p:grpSpPr>
            <a:xfrm rot="0">
              <a:off x="839799" y="527514"/>
              <a:ext cx="213816" cy="21381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nvGrpSpPr>
            <p:cNvPr name="Group 11" id="11"/>
            <p:cNvGrpSpPr/>
            <p:nvPr/>
          </p:nvGrpSpPr>
          <p:grpSpPr>
            <a:xfrm rot="0">
              <a:off x="839799" y="1152084"/>
              <a:ext cx="213816" cy="21381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grpSp>
        <p:nvGrpSpPr>
          <p:cNvPr name="Group 14" id="14"/>
          <p:cNvGrpSpPr/>
          <p:nvPr/>
        </p:nvGrpSpPr>
        <p:grpSpPr>
          <a:xfrm rot="5400000">
            <a:off x="16253947" y="6695168"/>
            <a:ext cx="1420060" cy="1420060"/>
            <a:chOff x="0" y="0"/>
            <a:chExt cx="1893413" cy="1893413"/>
          </a:xfrm>
        </p:grpSpPr>
        <p:sp>
          <p:nvSpPr>
            <p:cNvPr name="Freeform 15" id="15"/>
            <p:cNvSpPr/>
            <p:nvPr/>
          </p:nvSpPr>
          <p:spPr>
            <a:xfrm flipH="false" flipV="false" rot="0">
              <a:off x="0" y="0"/>
              <a:ext cx="1893413" cy="1893413"/>
            </a:xfrm>
            <a:custGeom>
              <a:avLst/>
              <a:gdLst/>
              <a:ahLst/>
              <a:cxnLst/>
              <a:rect r="r" b="b" t="t" l="l"/>
              <a:pathLst>
                <a:path h="1893413" w="1893413">
                  <a:moveTo>
                    <a:pt x="0" y="0"/>
                  </a:moveTo>
                  <a:lnTo>
                    <a:pt x="1893413" y="0"/>
                  </a:lnTo>
                  <a:lnTo>
                    <a:pt x="1893413" y="1893413"/>
                  </a:lnTo>
                  <a:lnTo>
                    <a:pt x="0" y="1893413"/>
                  </a:lnTo>
                  <a:lnTo>
                    <a:pt x="0" y="0"/>
                  </a:lnTo>
                  <a:close/>
                </a:path>
              </a:pathLst>
            </a:custGeom>
            <a:blipFill>
              <a:blip r:embed="rId4"/>
              <a:stretch>
                <a:fillRect l="0" t="0" r="0" b="0"/>
              </a:stretch>
            </a:blipFill>
          </p:spPr>
        </p:sp>
        <p:grpSp>
          <p:nvGrpSpPr>
            <p:cNvPr name="Group 16" id="16"/>
            <p:cNvGrpSpPr/>
            <p:nvPr/>
          </p:nvGrpSpPr>
          <p:grpSpPr>
            <a:xfrm rot="0">
              <a:off x="839799" y="527514"/>
              <a:ext cx="213816" cy="21381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nvGrpSpPr>
            <p:cNvPr name="Group 19" id="19"/>
            <p:cNvGrpSpPr/>
            <p:nvPr/>
          </p:nvGrpSpPr>
          <p:grpSpPr>
            <a:xfrm rot="0">
              <a:off x="839799" y="1152084"/>
              <a:ext cx="213816" cy="21381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37373">
                      <a:alpha val="100000"/>
                    </a:srgbClr>
                  </a:gs>
                  <a:gs pos="100000">
                    <a:srgbClr val="343434">
                      <a:alpha val="100000"/>
                    </a:srgbClr>
                  </a:gs>
                </a:gsLst>
                <a:path path="circle">
                  <a:fillToRect l="50000" r="50000" t="50000" b="50000"/>
                </a:path>
              </a:gra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sp>
        <p:nvSpPr>
          <p:cNvPr name="AutoShape 22" id="22"/>
          <p:cNvSpPr/>
          <p:nvPr/>
        </p:nvSpPr>
        <p:spPr>
          <a:xfrm>
            <a:off x="886598" y="9018076"/>
            <a:ext cx="14432047" cy="0"/>
          </a:xfrm>
          <a:prstGeom prst="line">
            <a:avLst/>
          </a:prstGeom>
          <a:ln cap="rnd" w="76200">
            <a:solidFill>
              <a:srgbClr val="3A3E61"/>
            </a:solidFill>
            <a:prstDash val="sysDash"/>
            <a:headEnd type="none" len="sm" w="sm"/>
            <a:tailEnd type="none" len="sm" w="sm"/>
          </a:ln>
        </p:spPr>
      </p:sp>
      <p:grpSp>
        <p:nvGrpSpPr>
          <p:cNvPr name="Group 23" id="23"/>
          <p:cNvGrpSpPr/>
          <p:nvPr/>
        </p:nvGrpSpPr>
        <p:grpSpPr>
          <a:xfrm rot="0">
            <a:off x="16725876" y="3858660"/>
            <a:ext cx="592806" cy="2562077"/>
            <a:chOff x="0" y="0"/>
            <a:chExt cx="790408" cy="3416102"/>
          </a:xfrm>
        </p:grpSpPr>
        <p:sp>
          <p:nvSpPr>
            <p:cNvPr name="Freeform 24" id="24"/>
            <p:cNvSpPr/>
            <p:nvPr/>
          </p:nvSpPr>
          <p:spPr>
            <a:xfrm flipH="false" flipV="false" rot="0">
              <a:off x="0" y="0"/>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5" id="25"/>
            <p:cNvSpPr/>
            <p:nvPr/>
          </p:nvSpPr>
          <p:spPr>
            <a:xfrm flipH="false" flipV="false" rot="0">
              <a:off x="31094" y="913931"/>
              <a:ext cx="697124" cy="674309"/>
            </a:xfrm>
            <a:custGeom>
              <a:avLst/>
              <a:gdLst/>
              <a:ahLst/>
              <a:cxnLst/>
              <a:rect r="r" b="b" t="t" l="l"/>
              <a:pathLst>
                <a:path h="674309" w="697124">
                  <a:moveTo>
                    <a:pt x="0" y="0"/>
                  </a:moveTo>
                  <a:lnTo>
                    <a:pt x="697125" y="0"/>
                  </a:lnTo>
                  <a:lnTo>
                    <a:pt x="697125" y="674309"/>
                  </a:lnTo>
                  <a:lnTo>
                    <a:pt x="0" y="6743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6" id="26"/>
            <p:cNvSpPr/>
            <p:nvPr/>
          </p:nvSpPr>
          <p:spPr>
            <a:xfrm flipH="false" flipV="false" rot="0">
              <a:off x="62189" y="1827862"/>
              <a:ext cx="697124" cy="674309"/>
            </a:xfrm>
            <a:custGeom>
              <a:avLst/>
              <a:gdLst/>
              <a:ahLst/>
              <a:cxnLst/>
              <a:rect r="r" b="b" t="t" l="l"/>
              <a:pathLst>
                <a:path h="674309" w="697124">
                  <a:moveTo>
                    <a:pt x="0" y="0"/>
                  </a:moveTo>
                  <a:lnTo>
                    <a:pt x="697124" y="0"/>
                  </a:lnTo>
                  <a:lnTo>
                    <a:pt x="697124" y="674309"/>
                  </a:lnTo>
                  <a:lnTo>
                    <a:pt x="0" y="6743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7" id="27"/>
            <p:cNvSpPr/>
            <p:nvPr/>
          </p:nvSpPr>
          <p:spPr>
            <a:xfrm flipH="false" flipV="false" rot="0">
              <a:off x="93283" y="2741793"/>
              <a:ext cx="697124" cy="674309"/>
            </a:xfrm>
            <a:custGeom>
              <a:avLst/>
              <a:gdLst/>
              <a:ahLst/>
              <a:cxnLst/>
              <a:rect r="r" b="b" t="t" l="l"/>
              <a:pathLst>
                <a:path h="674309" w="697124">
                  <a:moveTo>
                    <a:pt x="0" y="0"/>
                  </a:moveTo>
                  <a:lnTo>
                    <a:pt x="697125" y="0"/>
                  </a:lnTo>
                  <a:lnTo>
                    <a:pt x="697125" y="674309"/>
                  </a:lnTo>
                  <a:lnTo>
                    <a:pt x="0" y="6743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Freeform 28" id="28"/>
          <p:cNvSpPr/>
          <p:nvPr/>
        </p:nvSpPr>
        <p:spPr>
          <a:xfrm flipH="false" flipV="false" rot="-5400000">
            <a:off x="4485892" y="-2000313"/>
            <a:ext cx="7388617" cy="14287626"/>
          </a:xfrm>
          <a:custGeom>
            <a:avLst/>
            <a:gdLst/>
            <a:ahLst/>
            <a:cxnLst/>
            <a:rect r="r" b="b" t="t" l="l"/>
            <a:pathLst>
              <a:path h="14287626" w="7388617">
                <a:moveTo>
                  <a:pt x="0" y="0"/>
                </a:moveTo>
                <a:lnTo>
                  <a:pt x="7388617" y="0"/>
                </a:lnTo>
                <a:lnTo>
                  <a:pt x="7388617" y="14287626"/>
                </a:lnTo>
                <a:lnTo>
                  <a:pt x="0" y="14287626"/>
                </a:lnTo>
                <a:lnTo>
                  <a:pt x="0" y="0"/>
                </a:lnTo>
                <a:close/>
              </a:path>
            </a:pathLst>
          </a:custGeom>
          <a:blipFill>
            <a:blip r:embed="rId7"/>
            <a:stretch>
              <a:fillRect l="-14239" t="0" r="-12419" b="0"/>
            </a:stretch>
          </a:blipFill>
        </p:spPr>
      </p:sp>
      <p:grpSp>
        <p:nvGrpSpPr>
          <p:cNvPr name="Group 29" id="29"/>
          <p:cNvGrpSpPr/>
          <p:nvPr/>
        </p:nvGrpSpPr>
        <p:grpSpPr>
          <a:xfrm rot="0">
            <a:off x="1262388" y="1673902"/>
            <a:ext cx="13835626" cy="6939196"/>
            <a:chOff x="0" y="0"/>
            <a:chExt cx="3912147" cy="1962120"/>
          </a:xfrm>
        </p:grpSpPr>
        <p:sp>
          <p:nvSpPr>
            <p:cNvPr name="Freeform 30" id="30"/>
            <p:cNvSpPr/>
            <p:nvPr/>
          </p:nvSpPr>
          <p:spPr>
            <a:xfrm flipH="false" flipV="false" rot="0">
              <a:off x="0" y="0"/>
              <a:ext cx="3912147" cy="1962120"/>
            </a:xfrm>
            <a:custGeom>
              <a:avLst/>
              <a:gdLst/>
              <a:ahLst/>
              <a:cxnLst/>
              <a:rect r="r" b="b" t="t" l="l"/>
              <a:pathLst>
                <a:path h="1962120" w="3912147">
                  <a:moveTo>
                    <a:pt x="0" y="0"/>
                  </a:moveTo>
                  <a:lnTo>
                    <a:pt x="3912147" y="0"/>
                  </a:lnTo>
                  <a:lnTo>
                    <a:pt x="3912147" y="1962120"/>
                  </a:lnTo>
                  <a:lnTo>
                    <a:pt x="0" y="1962120"/>
                  </a:lnTo>
                  <a:close/>
                </a:path>
              </a:pathLst>
            </a:custGeom>
            <a:solidFill>
              <a:srgbClr val="FFFFFF">
                <a:alpha val="52941"/>
              </a:srgbClr>
            </a:solidFill>
          </p:spPr>
        </p:sp>
        <p:sp>
          <p:nvSpPr>
            <p:cNvPr name="TextBox 31" id="31"/>
            <p:cNvSpPr txBox="true"/>
            <p:nvPr/>
          </p:nvSpPr>
          <p:spPr>
            <a:xfrm>
              <a:off x="0" y="-47625"/>
              <a:ext cx="3912147" cy="2009745"/>
            </a:xfrm>
            <a:prstGeom prst="rect">
              <a:avLst/>
            </a:prstGeom>
          </p:spPr>
          <p:txBody>
            <a:bodyPr anchor="ctr" rtlCol="false" tIns="50800" lIns="50800" bIns="50800" rIns="50800"/>
            <a:lstStyle/>
            <a:p>
              <a:pPr algn="ctr">
                <a:lnSpc>
                  <a:spcPts val="2485"/>
                </a:lnSpc>
              </a:pPr>
              <a:r>
                <a:rPr lang="en-US" sz="1775">
                  <a:solidFill>
                    <a:srgbClr val="FFFFFF">
                      <a:alpha val="52941"/>
                    </a:srgbClr>
                  </a:solidFill>
                  <a:latin typeface="Marykate"/>
                  <a:ea typeface="Marykate"/>
                  <a:cs typeface="Marykate"/>
                  <a:sym typeface="Marykate"/>
                </a:rPr>
                <a:t> </a:t>
              </a:r>
            </a:p>
          </p:txBody>
        </p:sp>
      </p:grpSp>
      <p:sp>
        <p:nvSpPr>
          <p:cNvPr name="Freeform 32" id="32"/>
          <p:cNvSpPr/>
          <p:nvPr/>
        </p:nvSpPr>
        <p:spPr>
          <a:xfrm flipH="false" flipV="false" rot="0">
            <a:off x="1262388" y="2969811"/>
            <a:ext cx="13835626" cy="5188360"/>
          </a:xfrm>
          <a:custGeom>
            <a:avLst/>
            <a:gdLst/>
            <a:ahLst/>
            <a:cxnLst/>
            <a:rect r="r" b="b" t="t" l="l"/>
            <a:pathLst>
              <a:path h="5188360" w="13835626">
                <a:moveTo>
                  <a:pt x="0" y="0"/>
                </a:moveTo>
                <a:lnTo>
                  <a:pt x="13835626" y="0"/>
                </a:lnTo>
                <a:lnTo>
                  <a:pt x="13835626" y="5188360"/>
                </a:lnTo>
                <a:lnTo>
                  <a:pt x="0" y="5188360"/>
                </a:lnTo>
                <a:lnTo>
                  <a:pt x="0" y="0"/>
                </a:lnTo>
                <a:close/>
              </a:path>
            </a:pathLst>
          </a:custGeom>
          <a:blipFill>
            <a:blip r:embed="rId8"/>
            <a:stretch>
              <a:fillRect l="0" t="0" r="0" b="0"/>
            </a:stretch>
          </a:blipFill>
        </p:spPr>
      </p:sp>
      <p:sp>
        <p:nvSpPr>
          <p:cNvPr name="TextBox 33" id="33"/>
          <p:cNvSpPr txBox="true"/>
          <p:nvPr/>
        </p:nvSpPr>
        <p:spPr>
          <a:xfrm rot="0">
            <a:off x="1613611" y="1306528"/>
            <a:ext cx="12081784" cy="2106164"/>
          </a:xfrm>
          <a:prstGeom prst="rect">
            <a:avLst/>
          </a:prstGeom>
        </p:spPr>
        <p:txBody>
          <a:bodyPr anchor="t" rtlCol="false" tIns="0" lIns="0" bIns="0" rIns="0">
            <a:spAutoFit/>
          </a:bodyPr>
          <a:lstStyle/>
          <a:p>
            <a:pPr algn="l">
              <a:lnSpc>
                <a:spcPts val="5257"/>
              </a:lnSpc>
            </a:pPr>
            <a:r>
              <a:rPr lang="en-US" sz="4779">
                <a:solidFill>
                  <a:srgbClr val="3A3E61"/>
                </a:solidFill>
                <a:latin typeface="Unique"/>
                <a:ea typeface="Unique"/>
                <a:cs typeface="Unique"/>
                <a:sym typeface="Unique"/>
              </a:rPr>
              <a:t>Dashboard Analisis Hubungan antara Jumlah Pengguna dan Skor Pengguna</a:t>
            </a:r>
          </a:p>
          <a:p>
            <a:pPr algn="l">
              <a:lnSpc>
                <a:spcPts val="5257"/>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DAG113Iajs4</dc:identifier>
  <dcterms:modified xsi:type="dcterms:W3CDTF">2011-08-01T06:04:30Z</dcterms:modified>
  <cp:revision>1</cp:revision>
  <dc:title>Presentasi Kelompok DALIS</dc:title>
</cp:coreProperties>
</file>